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90" r:id="rId1"/>
  </p:sldMasterIdLst>
  <p:notesMasterIdLst>
    <p:notesMasterId r:id="rId30"/>
  </p:notesMasterIdLst>
  <p:sldIdLst>
    <p:sldId id="256" r:id="rId2"/>
    <p:sldId id="310" r:id="rId3"/>
    <p:sldId id="308" r:id="rId4"/>
    <p:sldId id="313" r:id="rId5"/>
    <p:sldId id="315" r:id="rId6"/>
    <p:sldId id="320" r:id="rId7"/>
    <p:sldId id="336" r:id="rId8"/>
    <p:sldId id="337" r:id="rId9"/>
    <p:sldId id="319" r:id="rId10"/>
    <p:sldId id="331" r:id="rId11"/>
    <p:sldId id="332" r:id="rId12"/>
    <p:sldId id="334" r:id="rId13"/>
    <p:sldId id="311" r:id="rId14"/>
    <p:sldId id="321" r:id="rId15"/>
    <p:sldId id="322" r:id="rId16"/>
    <p:sldId id="323" r:id="rId17"/>
    <p:sldId id="316" r:id="rId18"/>
    <p:sldId id="325" r:id="rId19"/>
    <p:sldId id="326" r:id="rId20"/>
    <p:sldId id="327" r:id="rId21"/>
    <p:sldId id="314" r:id="rId22"/>
    <p:sldId id="317" r:id="rId23"/>
    <p:sldId id="324" r:id="rId24"/>
    <p:sldId id="318" r:id="rId25"/>
    <p:sldId id="328" r:id="rId26"/>
    <p:sldId id="338" r:id="rId27"/>
    <p:sldId id="329" r:id="rId28"/>
    <p:sldId id="330" r:id="rId29"/>
  </p:sldIdLst>
  <p:sldSz cx="9144000" cy="6858000" type="screen4x3"/>
  <p:notesSz cx="6858000" cy="9144000"/>
  <p:embeddedFontLst>
    <p:embeddedFont>
      <p:font typeface="微软雅黑" pitchFamily="34" charset="-122"/>
      <p:regular r:id="rId31"/>
      <p:bold r:id="rId32"/>
    </p:embeddedFont>
    <p:embeddedFont>
      <p:font typeface="华文细黑" pitchFamily="2" charset="-122"/>
      <p:regular r:id="rId33"/>
    </p:embeddedFont>
    <p:embeddedFont>
      <p:font typeface="Franklin Gothic Medium" pitchFamily="34" charset="0"/>
      <p:regular r:id="rId34"/>
      <p:italic r:id="rId35"/>
    </p:embeddedFont>
    <p:embeddedFont>
      <p:font typeface="Calibri" pitchFamily="34" charset="0"/>
      <p:regular r:id="rId36"/>
      <p:bold r:id="rId37"/>
      <p:italic r:id="rId38"/>
      <p:boldItalic r:id="rId39"/>
    </p:embeddedFont>
    <p:embeddedFont>
      <p:font typeface="黑体" pitchFamily="49" charset="-122"/>
      <p:regular r:id="rId40"/>
    </p:embeddedFont>
    <p:embeddedFont>
      <p:font typeface="Franklin Gothic Book" pitchFamily="34" charset="0"/>
      <p:regular r:id="rId41"/>
      <p:italic r:id="rId42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华文细黑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54169"/>
    <a:srgbClr val="CC0000"/>
    <a:srgbClr val="777777"/>
    <a:srgbClr val="DDDDDD"/>
    <a:srgbClr val="F8F8F8"/>
    <a:srgbClr val="B2B2B2"/>
    <a:srgbClr val="EAEAEA"/>
    <a:srgbClr val="2269AA"/>
    <a:srgbClr val="96969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6" autoAdjust="0"/>
    <p:restoredTop sz="94660"/>
  </p:normalViewPr>
  <p:slideViewPr>
    <p:cSldViewPr>
      <p:cViewPr>
        <p:scale>
          <a:sx n="70" d="100"/>
          <a:sy n="70" d="100"/>
        </p:scale>
        <p:origin x="-1254" y="-228"/>
      </p:cViewPr>
      <p:guideLst>
        <p:guide orient="horz" pos="2160"/>
        <p:guide orient="horz" pos="4110"/>
        <p:guide orient="horz" pos="799"/>
        <p:guide pos="5465"/>
        <p:guide pos="2880"/>
        <p:guide pos="6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4" d="100"/>
        <a:sy n="144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065A425C-6E7A-48C1-ABB3-DF93E5FC1D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8270018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1469-C453-4297-9CE4-41AC29BFFD13}" type="datetimeFigureOut">
              <a:rPr lang="zh-CN" altLang="en-US" smtClean="0"/>
              <a:pPr/>
              <a:t>2011/9/17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204F-0B39-4740-9BE7-DF2FD0BC679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9" descr="01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 descr="2-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1469-C453-4297-9CE4-41AC29BFFD13}" type="datetimeFigureOut">
              <a:rPr lang="zh-CN" altLang="en-US" smtClean="0"/>
              <a:pPr/>
              <a:t>2011/9/17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CE29901D-EDED-41A1-8FAD-1BAFAD3912C4}" type="slidenum">
              <a:rPr lang="zh-CN" altLang="en-US" smtClean="0"/>
              <a:pPr>
                <a:defRPr/>
              </a:pPr>
              <a:t>‹#›</a:t>
            </a:fld>
            <a:r>
              <a:rPr lang="zh-CN" altLang="en-US" smtClean="0"/>
              <a:t> 页</a:t>
            </a: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1469-C453-4297-9CE4-41AC29BFFD13}" type="datetimeFigureOut">
              <a:rPr lang="zh-CN" altLang="en-US" smtClean="0"/>
              <a:pPr/>
              <a:t>2011/9/17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646D9907-27EF-4791-A005-06AB01820A14}" type="slidenum">
              <a:rPr lang="zh-CN" altLang="en-US" smtClean="0"/>
              <a:pPr>
                <a:defRPr/>
              </a:pPr>
              <a:t>‹#›</a:t>
            </a:fld>
            <a:r>
              <a:rPr lang="zh-CN" altLang="en-US" smtClean="0"/>
              <a:t> 页</a:t>
            </a: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1469-C453-4297-9CE4-41AC29BFFD13}" type="datetimeFigureOut">
              <a:rPr lang="zh-CN" altLang="en-US" smtClean="0"/>
              <a:pPr/>
              <a:t>2011/9/17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204F-0B39-4740-9BE7-DF2FD0BC67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1469-C453-4297-9CE4-41AC29BFFD13}" type="datetimeFigureOut">
              <a:rPr lang="zh-CN" altLang="en-US" smtClean="0"/>
              <a:pPr/>
              <a:t>2011/9/17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204F-0B39-4740-9BE7-DF2FD0BC67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1469-C453-4297-9CE4-41AC29BFFD13}" type="datetimeFigureOut">
              <a:rPr lang="zh-CN" altLang="en-US" smtClean="0"/>
              <a:pPr/>
              <a:t>2011/9/17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A3388B8A-AD86-4E5A-8EF1-F0A2B9CB74F0}" type="slidenum">
              <a:rPr lang="zh-CN" altLang="en-US" smtClean="0"/>
              <a:pPr>
                <a:defRPr/>
              </a:pPr>
              <a:t>‹#›</a:t>
            </a:fld>
            <a:r>
              <a:rPr lang="zh-CN" altLang="en-US" smtClean="0"/>
              <a:t> 页</a:t>
            </a: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1469-C453-4297-9CE4-41AC29BFFD13}" type="datetimeFigureOut">
              <a:rPr lang="zh-CN" altLang="en-US" smtClean="0"/>
              <a:pPr/>
              <a:t>2011/9/17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5454A517-FC5D-4A25-8EE0-ED7B644190E9}" type="slidenum">
              <a:rPr lang="zh-CN" altLang="en-US" smtClean="0"/>
              <a:pPr>
                <a:defRPr/>
              </a:pPr>
              <a:t>‹#›</a:t>
            </a:fld>
            <a:r>
              <a:rPr lang="zh-CN" altLang="en-US" smtClean="0"/>
              <a:t> 页</a:t>
            </a: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14356"/>
            <a:ext cx="8229600" cy="71438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1469-C453-4297-9CE4-41AC29BFFD13}" type="datetimeFigureOut">
              <a:rPr lang="zh-CN" altLang="en-US" smtClean="0"/>
              <a:pPr/>
              <a:t>2011/9/17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‹#›</a:t>
            </a:fld>
            <a:r>
              <a:rPr lang="zh-CN" altLang="en-US" smtClean="0"/>
              <a:t> 页</a:t>
            </a: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1469-C453-4297-9CE4-41AC29BFFD13}" type="datetimeFigureOut">
              <a:rPr lang="zh-CN" altLang="en-US" smtClean="0"/>
              <a:pPr/>
              <a:t>2011/9/17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A49E217F-1B88-46D4-B81D-917F21C34834}" type="slidenum">
              <a:rPr lang="zh-CN" altLang="en-US" smtClean="0"/>
              <a:pPr>
                <a:defRPr/>
              </a:pPr>
              <a:t>‹#›</a:t>
            </a:fld>
            <a:r>
              <a:rPr lang="zh-CN" altLang="en-US" smtClean="0"/>
              <a:t> 页</a:t>
            </a: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1469-C453-4297-9CE4-41AC29BFFD13}" type="datetimeFigureOut">
              <a:rPr lang="zh-CN" altLang="en-US" smtClean="0"/>
              <a:pPr/>
              <a:t>2011/9/17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8A864E38-C968-4D9B-B31E-EF222C0AA695}" type="slidenum">
              <a:rPr lang="zh-CN" altLang="en-US" smtClean="0"/>
              <a:pPr>
                <a:defRPr/>
              </a:pPr>
              <a:t>‹#›</a:t>
            </a:fld>
            <a:r>
              <a:rPr lang="zh-CN" altLang="en-US" smtClean="0"/>
              <a:t> 页</a:t>
            </a: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1469-C453-4297-9CE4-41AC29BFFD13}" type="datetimeFigureOut">
              <a:rPr lang="zh-CN" altLang="en-US" smtClean="0"/>
              <a:pPr/>
              <a:t>2011/9/17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30E5159E-9887-4EB6-9BB1-512664B3599E}" type="slidenum">
              <a:rPr lang="zh-CN" altLang="en-US" smtClean="0"/>
              <a:pPr>
                <a:defRPr/>
              </a:pPr>
              <a:t>‹#›</a:t>
            </a:fld>
            <a:r>
              <a:rPr lang="zh-CN" altLang="en-US" smtClean="0"/>
              <a:t> 页</a:t>
            </a: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91469-C453-4297-9CE4-41AC29BFFD13}" type="datetimeFigureOut">
              <a:rPr lang="zh-CN" altLang="en-US" smtClean="0"/>
              <a:pPr/>
              <a:t>2011/9/17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7204F-0B39-4740-9BE7-DF2FD0BC679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9" descr="2-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 descr="图片1副本"/>
          <p:cNvPicPr>
            <a:picLocks noChangeAspect="1" noChangeArrowheads="1"/>
          </p:cNvPicPr>
          <p:nvPr userDrawn="1"/>
        </p:nvPicPr>
        <p:blipFill>
          <a:blip r:embed="rId14" cstate="print">
            <a:lum contrast="-10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8979"/>
          <a:stretch>
            <a:fillRect/>
          </a:stretch>
        </p:blipFill>
        <p:spPr bwMode="auto">
          <a:xfrm>
            <a:off x="-144463" y="647700"/>
            <a:ext cx="9431338" cy="11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124744"/>
            <a:ext cx="77041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HTML5</a:t>
            </a:r>
            <a:r>
              <a:rPr lang="zh-CN" altLang="en-US" sz="44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endParaRPr lang="en-US" altLang="zh-CN" sz="4400" b="1" dirty="0" smtClean="0"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r>
              <a:rPr lang="en-US" altLang="zh-CN" sz="44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Mobile Web App</a:t>
            </a:r>
            <a:r>
              <a:rPr lang="zh-CN" altLang="en-US" sz="44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浅谈</a:t>
            </a:r>
          </a:p>
        </p:txBody>
      </p:sp>
      <p:pic>
        <p:nvPicPr>
          <p:cNvPr id="5" name="图片 4" descr="064713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2852936"/>
            <a:ext cx="5334000" cy="2095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6444208" y="558924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j-ea"/>
                <a:ea typeface="+mj-ea"/>
              </a:rPr>
              <a:t>@</a:t>
            </a:r>
            <a:r>
              <a:rPr lang="zh-CN" altLang="en-US" b="1" dirty="0" smtClean="0">
                <a:latin typeface="+mj-ea"/>
                <a:ea typeface="+mj-ea"/>
              </a:rPr>
              <a:t>三桥</a:t>
            </a:r>
            <a:r>
              <a:rPr lang="en-US" altLang="zh-CN" b="1" dirty="0" err="1" smtClean="0">
                <a:latin typeface="+mj-ea"/>
                <a:ea typeface="+mj-ea"/>
              </a:rPr>
              <a:t>sankyu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7376" y="5949280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http://weibotouch.sinaapp.com/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Google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9</a:t>
            </a:fld>
            <a:r>
              <a:rPr lang="zh-CN" altLang="en-US" smtClean="0"/>
              <a:t> 页</a:t>
            </a:r>
            <a:endParaRPr lang="zh-CN" altLang="en-US"/>
          </a:p>
        </p:txBody>
      </p:sp>
      <p:pic>
        <p:nvPicPr>
          <p:cNvPr id="4" name="图片 3" descr="IMG_273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8024" y="1700808"/>
            <a:ext cx="3048000" cy="4572000"/>
          </a:xfrm>
          <a:prstGeom prst="rect">
            <a:avLst/>
          </a:prstGeom>
        </p:spPr>
      </p:pic>
      <p:pic>
        <p:nvPicPr>
          <p:cNvPr id="5" name="图片 4" descr="IMG_273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616" y="1700808"/>
            <a:ext cx="3048000" cy="4572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10</a:t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9552" y="836712"/>
            <a:ext cx="8208912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rgbClr val="154169"/>
                </a:solidFill>
                <a:latin typeface="+mj-ea"/>
                <a:ea typeface="+mj-ea"/>
              </a:rPr>
              <a:t>设置</a:t>
            </a:r>
            <a:r>
              <a:rPr lang="en-US" altLang="zh-CN" b="1" dirty="0" smtClean="0">
                <a:solidFill>
                  <a:srgbClr val="154169"/>
                </a:solidFill>
                <a:latin typeface="+mj-ea"/>
                <a:ea typeface="+mj-ea"/>
              </a:rPr>
              <a:t>viewport</a:t>
            </a:r>
            <a:r>
              <a:rPr lang="zh-CN" altLang="en-US" b="1" dirty="0" smtClean="0">
                <a:solidFill>
                  <a:srgbClr val="154169"/>
                </a:solidFill>
                <a:latin typeface="+mj-ea"/>
                <a:ea typeface="+mj-ea"/>
              </a:rPr>
              <a:t>，适应移动设备的显示宽度</a:t>
            </a:r>
            <a:endParaRPr lang="en-US" altLang="zh-CN" b="1" dirty="0" smtClean="0">
              <a:solidFill>
                <a:srgbClr val="154169"/>
              </a:solidFill>
              <a:latin typeface="+mj-ea"/>
              <a:ea typeface="+mj-ea"/>
            </a:endParaRPr>
          </a:p>
          <a:p>
            <a:pPr latinLnBrk="1">
              <a:lnSpc>
                <a:spcPct val="200000"/>
              </a:lnSpc>
            </a:pP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&lt;meta name="viewport" content="user-scalable=</a:t>
            </a:r>
            <a:r>
              <a:rPr lang="en-US" altLang="zh-CN" dirty="0" err="1" smtClean="0">
                <a:latin typeface="Courier New" pitchFamily="49" charset="0"/>
                <a:cs typeface="Courier New" pitchFamily="49" charset="0"/>
              </a:rPr>
              <a:t>no,width</a:t>
            </a: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=device-</a:t>
            </a:r>
            <a:r>
              <a:rPr lang="en-US" altLang="zh-CN" dirty="0" err="1" smtClean="0">
                <a:latin typeface="Courier New" pitchFamily="49" charset="0"/>
                <a:cs typeface="Courier New" pitchFamily="49" charset="0"/>
              </a:rPr>
              <a:t>width,initial</a:t>
            </a: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-scale=1" /&gt;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2924944"/>
            <a:ext cx="7920880" cy="2950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user-scalable – </a:t>
            </a:r>
            <a:r>
              <a:rPr lang="zh-CN" altLang="en-US" dirty="0" smtClean="0"/>
              <a:t>用户是否可以手动缩放；</a:t>
            </a:r>
            <a:br>
              <a:rPr lang="zh-CN" altLang="en-US" dirty="0" smtClean="0"/>
            </a:br>
            <a:r>
              <a:rPr lang="en-US" altLang="zh-CN" dirty="0" smtClean="0"/>
              <a:t>width – </a:t>
            </a:r>
            <a:r>
              <a:rPr lang="zh-CN" altLang="en-US" dirty="0" smtClean="0"/>
              <a:t>定义</a:t>
            </a:r>
            <a:r>
              <a:rPr lang="en-US" altLang="zh-CN" dirty="0" smtClean="0"/>
              <a:t>viewport</a:t>
            </a:r>
            <a:r>
              <a:rPr lang="zh-CN" altLang="en-US" dirty="0" smtClean="0"/>
              <a:t>宽度</a:t>
            </a:r>
            <a:r>
              <a:rPr lang="en-US" altLang="zh-CN" dirty="0" smtClean="0"/>
              <a:t>(</a:t>
            </a:r>
            <a:r>
              <a:rPr lang="zh-CN" altLang="en-US" dirty="0" smtClean="0"/>
              <a:t>默认为</a:t>
            </a:r>
            <a:r>
              <a:rPr lang="en-US" altLang="zh-CN" dirty="0" smtClean="0"/>
              <a:t>980</a:t>
            </a:r>
            <a:r>
              <a:rPr lang="zh-CN" altLang="en-US" dirty="0" smtClean="0"/>
              <a:t>像素</a:t>
            </a:r>
            <a:r>
              <a:rPr lang="en-US" altLang="zh-CN" dirty="0" smtClean="0"/>
              <a:t>) </a:t>
            </a:r>
            <a:r>
              <a:rPr lang="zh-CN" altLang="en-US" dirty="0" smtClean="0"/>
              <a:t>，例子中值为</a:t>
            </a:r>
            <a:r>
              <a:rPr lang="en-US" altLang="zh-CN" dirty="0" smtClean="0"/>
              <a:t>device-width</a:t>
            </a:r>
            <a:r>
              <a:rPr lang="zh-CN" altLang="en-US" dirty="0" smtClean="0"/>
              <a:t>是指设置为设备显示宽度；</a:t>
            </a:r>
            <a:br>
              <a:rPr lang="zh-CN" altLang="en-US" dirty="0" smtClean="0"/>
            </a:br>
            <a:r>
              <a:rPr lang="en-US" altLang="zh-CN" dirty="0" smtClean="0"/>
              <a:t>height – viewport</a:t>
            </a:r>
            <a:r>
              <a:rPr lang="zh-CN" altLang="en-US" dirty="0" smtClean="0"/>
              <a:t>的高度；</a:t>
            </a:r>
            <a:br>
              <a:rPr lang="zh-CN" altLang="en-US" dirty="0" smtClean="0"/>
            </a:br>
            <a:r>
              <a:rPr lang="en-US" altLang="zh-CN" dirty="0" smtClean="0"/>
              <a:t>initial-scale – </a:t>
            </a:r>
            <a:r>
              <a:rPr lang="zh-CN" altLang="en-US" dirty="0" smtClean="0"/>
              <a:t>初始的缩放比例 </a:t>
            </a:r>
            <a:r>
              <a:rPr lang="en-US" altLang="zh-CN" dirty="0" smtClean="0"/>
              <a:t>(</a:t>
            </a:r>
            <a:r>
              <a:rPr lang="zh-CN" altLang="en-US" dirty="0" smtClean="0"/>
              <a:t>范围从 </a:t>
            </a:r>
            <a:r>
              <a:rPr lang="en-US" altLang="zh-CN" dirty="0" smtClean="0"/>
              <a:t>0 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10)</a:t>
            </a:r>
            <a:r>
              <a:rPr lang="zh-CN" altLang="en-US" dirty="0" smtClean="0"/>
              <a:t>；</a:t>
            </a:r>
            <a:br>
              <a:rPr lang="zh-CN" altLang="en-US" dirty="0" smtClean="0"/>
            </a:br>
            <a:r>
              <a:rPr lang="en-US" altLang="zh-CN" dirty="0" smtClean="0"/>
              <a:t>minimum-scale – </a:t>
            </a:r>
            <a:r>
              <a:rPr lang="zh-CN" altLang="en-US" dirty="0" smtClean="0"/>
              <a:t>允许用户缩放到的最小比例；</a:t>
            </a:r>
            <a:br>
              <a:rPr lang="zh-CN" altLang="en-US" dirty="0" smtClean="0"/>
            </a:br>
            <a:r>
              <a:rPr lang="en-US" altLang="zh-CN" dirty="0" smtClean="0"/>
              <a:t>maximum-scale – </a:t>
            </a:r>
            <a:r>
              <a:rPr lang="zh-CN" altLang="en-US" dirty="0" smtClean="0"/>
              <a:t>允许用户缩放到的最大比例； 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11</a:t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9552" y="836712"/>
            <a:ext cx="8352928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rgbClr val="154169"/>
                </a:solidFill>
                <a:latin typeface="+mj-ea"/>
                <a:ea typeface="+mj-ea"/>
              </a:rPr>
              <a:t>隐藏</a:t>
            </a:r>
            <a:r>
              <a:rPr lang="en-US" altLang="zh-CN" b="1" dirty="0" smtClean="0">
                <a:solidFill>
                  <a:srgbClr val="154169"/>
                </a:solidFill>
                <a:latin typeface="+mj-ea"/>
                <a:ea typeface="+mj-ea"/>
              </a:rPr>
              <a:t>safari</a:t>
            </a:r>
            <a:r>
              <a:rPr lang="zh-CN" altLang="en-US" b="1" dirty="0" smtClean="0">
                <a:solidFill>
                  <a:srgbClr val="154169"/>
                </a:solidFill>
                <a:latin typeface="+mj-ea"/>
                <a:ea typeface="+mj-ea"/>
              </a:rPr>
              <a:t>导航栏以及工具栏</a:t>
            </a:r>
            <a:endParaRPr lang="en-US" altLang="zh-CN" b="1" dirty="0" smtClean="0">
              <a:solidFill>
                <a:srgbClr val="154169"/>
              </a:solidFill>
              <a:latin typeface="+mj-ea"/>
              <a:ea typeface="+mj-ea"/>
            </a:endParaRPr>
          </a:p>
          <a:p>
            <a:pPr latinLnBrk="1">
              <a:lnSpc>
                <a:spcPct val="200000"/>
              </a:lnSpc>
            </a:pP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&lt;meta name=”apple-mobile-web-app-capable” content=”yes” /&gt; 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2276872"/>
            <a:ext cx="8352928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 smtClean="0">
                <a:solidFill>
                  <a:srgbClr val="154169"/>
                </a:solidFill>
                <a:latin typeface="+mj-ea"/>
                <a:ea typeface="+mj-ea"/>
              </a:rPr>
              <a:t>Web App</a:t>
            </a:r>
            <a:r>
              <a:rPr lang="zh-CN" altLang="en-US" b="1" dirty="0" smtClean="0">
                <a:solidFill>
                  <a:srgbClr val="154169"/>
                </a:solidFill>
                <a:latin typeface="+mj-ea"/>
                <a:ea typeface="+mj-ea"/>
              </a:rPr>
              <a:t>启动画面</a:t>
            </a:r>
            <a:endParaRPr lang="en-US" altLang="zh-CN" b="1" dirty="0" smtClean="0">
              <a:solidFill>
                <a:srgbClr val="154169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&lt;link rel=”apple-touch-startup-image” href=”Startup.png” /&gt; 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3596823"/>
            <a:ext cx="8352928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rgbClr val="154169"/>
                </a:solidFill>
                <a:latin typeface="+mj-ea"/>
                <a:ea typeface="+mj-ea"/>
              </a:rPr>
              <a:t>设置</a:t>
            </a:r>
            <a:r>
              <a:rPr lang="en-US" altLang="zh-CN" b="1" dirty="0" err="1" smtClean="0">
                <a:solidFill>
                  <a:srgbClr val="154169"/>
                </a:solidFill>
                <a:latin typeface="+mj-ea"/>
                <a:ea typeface="+mj-ea"/>
              </a:rPr>
              <a:t>iPhone</a:t>
            </a:r>
            <a:r>
              <a:rPr lang="zh-CN" altLang="en-US" b="1" dirty="0" smtClean="0">
                <a:solidFill>
                  <a:srgbClr val="154169"/>
                </a:solidFill>
                <a:latin typeface="+mj-ea"/>
                <a:ea typeface="+mj-ea"/>
              </a:rPr>
              <a:t>主屏幕</a:t>
            </a:r>
            <a:r>
              <a:rPr lang="en-US" altLang="zh-CN" b="1" dirty="0" smtClean="0">
                <a:solidFill>
                  <a:srgbClr val="154169"/>
                </a:solidFill>
                <a:latin typeface="+mj-ea"/>
                <a:ea typeface="+mj-ea"/>
              </a:rPr>
              <a:t>Icon</a:t>
            </a:r>
          </a:p>
          <a:p>
            <a:pPr latinLnBrk="1">
              <a:lnSpc>
                <a:spcPct val="200000"/>
              </a:lnSpc>
            </a:pP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&lt;link rel="apple-touch-icon-</a:t>
            </a:r>
            <a:r>
              <a:rPr lang="en-US" altLang="zh-CN" dirty="0" err="1" smtClean="0">
                <a:latin typeface="Courier New" pitchFamily="49" charset="0"/>
                <a:cs typeface="Courier New" pitchFamily="49" charset="0"/>
              </a:rPr>
              <a:t>precomposed</a:t>
            </a: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" href="icon.png" /&gt;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页面代码更生动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12</a:t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628800"/>
            <a:ext cx="2664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/>
              <a:t>HTML5</a:t>
            </a:r>
            <a:r>
              <a:rPr lang="zh-CN" altLang="en-US" dirty="0" smtClean="0"/>
              <a:t>新元素标签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有含义的元素标签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更合理的页面代码</a:t>
            </a:r>
            <a:endParaRPr lang="zh-CN" altLang="en-US" dirty="0"/>
          </a:p>
        </p:txBody>
      </p:sp>
      <p:pic>
        <p:nvPicPr>
          <p:cNvPr id="10" name="图片 9" descr="b6a71691-0510-4f14-b7a6-8f572402f55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35896" y="1628800"/>
            <a:ext cx="4533900" cy="39338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1560" y="4149080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header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footer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article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section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aside……</a:t>
            </a:r>
            <a:endParaRPr lang="zh-CN" altLang="en-US" sz="20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Web</a:t>
            </a:r>
            <a:r>
              <a:rPr lang="zh-CN" altLang="en-US" dirty="0" smtClean="0"/>
              <a:t>页面布局原则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13</a:t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55576" y="2060848"/>
            <a:ext cx="6511719" cy="2598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zh-CN" altLang="en-US" sz="2800" dirty="0" smtClean="0"/>
              <a:t>使用最少</a:t>
            </a:r>
            <a:r>
              <a:rPr lang="en-US" altLang="zh-CN" sz="2800" dirty="0" smtClean="0"/>
              <a:t>DOM</a:t>
            </a:r>
            <a:r>
              <a:rPr lang="zh-CN" altLang="en-US" sz="2800" dirty="0" smtClean="0"/>
              <a:t>元素实现更多的功能；</a:t>
            </a:r>
            <a:endParaRPr lang="en-US" altLang="zh-CN" sz="2800" dirty="0" smtClean="0"/>
          </a:p>
          <a:p>
            <a:pPr indent="4572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zh-CN" sz="2800" dirty="0" smtClean="0"/>
              <a:t>Native Mobile App UI</a:t>
            </a:r>
          </a:p>
          <a:p>
            <a:pPr indent="4572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zh-CN" altLang="en-US" sz="2800" dirty="0" smtClean="0"/>
              <a:t>减少页面渲染的频率或次数</a:t>
            </a:r>
            <a:endParaRPr lang="en-US" altLang="zh-CN" sz="2800" dirty="0" smtClean="0"/>
          </a:p>
          <a:p>
            <a:pPr indent="45720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zh-CN" altLang="en-US" sz="2800" dirty="0" smtClean="0"/>
              <a:t>减少</a:t>
            </a:r>
            <a:r>
              <a:rPr lang="en-US" altLang="zh-CN" sz="2800" dirty="0" smtClean="0"/>
              <a:t>CSS</a:t>
            </a:r>
            <a:r>
              <a:rPr lang="zh-CN" altLang="en-US" sz="2800" dirty="0" smtClean="0"/>
              <a:t>动画功能</a:t>
            </a:r>
            <a:endParaRPr lang="zh-CN" alt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Web App UI 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14</a:t>
            </a:fld>
            <a:r>
              <a:rPr lang="zh-CN" altLang="en-US" smtClean="0"/>
              <a:t> 页</a:t>
            </a:r>
            <a:endParaRPr lang="zh-CN" altLang="en-US"/>
          </a:p>
        </p:txBody>
      </p:sp>
      <p:pic>
        <p:nvPicPr>
          <p:cNvPr id="4" name="图片 3" descr="IMG_259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484784"/>
            <a:ext cx="3360000" cy="50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23928" y="1857364"/>
            <a:ext cx="52200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&lt;header data-role="header" data-position="inline"&gt;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   &lt;a&gt;</a:t>
            </a:r>
            <a:r>
              <a:rPr lang="en-US" altLang="zh-CN" dirty="0" err="1" smtClean="0">
                <a:latin typeface="Courier New" pitchFamily="49" charset="0"/>
                <a:cs typeface="Courier New" pitchFamily="49" charset="0"/>
              </a:rPr>
              <a:t>MailBoxes</a:t>
            </a: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&lt;/a&gt;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   &lt;h1&gt;Inbox&lt;/h1&gt;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   &lt;a&gt;Edit&lt;/a&gt;</a:t>
            </a:r>
          </a:p>
          <a:p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&lt;/header&gt;</a:t>
            </a:r>
          </a:p>
          <a:p>
            <a:r>
              <a:rPr lang="en-US" altLang="zh-CN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&lt;article data-role="content"&gt;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   &lt;article&gt;</a:t>
            </a:r>
            <a:r>
              <a:rPr lang="zh-CN" altLang="en-US" dirty="0" smtClean="0">
                <a:latin typeface="Courier New" pitchFamily="49" charset="0"/>
                <a:cs typeface="Courier New" pitchFamily="49" charset="0"/>
              </a:rPr>
              <a:t>邮件</a:t>
            </a: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1&lt;/article&gt;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   &lt;article&gt;</a:t>
            </a:r>
            <a:r>
              <a:rPr lang="zh-CN" altLang="en-US" dirty="0" smtClean="0">
                <a:latin typeface="Courier New" pitchFamily="49" charset="0"/>
                <a:cs typeface="Courier New" pitchFamily="49" charset="0"/>
              </a:rPr>
              <a:t>邮件</a:t>
            </a: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2&lt;/article&gt;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   &lt;article&gt;</a:t>
            </a:r>
            <a:r>
              <a:rPr lang="zh-CN" altLang="en-US" dirty="0" smtClean="0">
                <a:latin typeface="Courier New" pitchFamily="49" charset="0"/>
                <a:cs typeface="Courier New" pitchFamily="49" charset="0"/>
              </a:rPr>
              <a:t>邮件</a:t>
            </a: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3&lt;/article&gt;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   &lt;article&gt;</a:t>
            </a:r>
            <a:r>
              <a:rPr lang="zh-CN" altLang="en-US" dirty="0" smtClean="0">
                <a:latin typeface="Courier New" pitchFamily="49" charset="0"/>
                <a:cs typeface="Courier New" pitchFamily="49" charset="0"/>
              </a:rPr>
              <a:t>邮件</a:t>
            </a: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4&lt;/article&gt;</a:t>
            </a:r>
          </a:p>
          <a:p>
            <a:r>
              <a:rPr lang="en-US" altLang="zh-CN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&lt;/article&gt;</a:t>
            </a:r>
          </a:p>
          <a:p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&lt;footer data-role="footer" class="ui-bar"&gt;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   &lt;a&gt;Refresh&lt;/a&gt;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   &lt;a&gt;Add&lt;/a&gt;</a:t>
            </a:r>
          </a:p>
          <a:p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&lt;/footer&gt;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CN" dirty="0" smtClean="0"/>
              <a:t>Google+ Web App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53200" y="6068318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15</a:t>
            </a:fld>
            <a:r>
              <a:rPr lang="zh-CN" altLang="en-US" smtClean="0"/>
              <a:t> 页</a:t>
            </a:r>
            <a:endParaRPr lang="zh-CN" altLang="en-US"/>
          </a:p>
        </p:txBody>
      </p:sp>
      <p:pic>
        <p:nvPicPr>
          <p:cNvPr id="2050" name="Picture 2" descr="X:\developer\HTML5\分享\素材\IMG_259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496" y="1628800"/>
            <a:ext cx="2880000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 descr="X:\developer\HTML5\分享\素材\IMG_258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1628800"/>
            <a:ext cx="2880000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X:\developer\HTML5\分享\素材\IMG_258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629280"/>
            <a:ext cx="2880000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随时随地定位你的位置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16</a:t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3340248" y="2578910"/>
            <a:ext cx="4680000" cy="0"/>
          </a:xfrm>
          <a:prstGeom prst="line">
            <a:avLst/>
          </a:prstGeom>
          <a:noFill/>
          <a:ln w="9525" cmpd="sng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43225" y="2132856"/>
            <a:ext cx="48291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000" dirty="0" err="1" smtClean="0">
                <a:latin typeface="+mj-ea"/>
                <a:ea typeface="+mj-ea"/>
                <a:cs typeface="Arial" pitchFamily="34" charset="0"/>
              </a:rPr>
              <a:t>GeoLocation</a:t>
            </a:r>
            <a:r>
              <a:rPr lang="en-US" altLang="zh-CN" sz="2000" dirty="0" smtClean="0">
                <a:latin typeface="+mj-ea"/>
                <a:ea typeface="+mj-ea"/>
                <a:cs typeface="Arial" pitchFamily="34" charset="0"/>
              </a:rPr>
              <a:t> API</a:t>
            </a:r>
            <a:r>
              <a:rPr lang="zh-CN" altLang="en-US" sz="2000" dirty="0" smtClean="0">
                <a:latin typeface="+mj-ea"/>
                <a:ea typeface="+mj-ea"/>
                <a:cs typeface="Arial" pitchFamily="34" charset="0"/>
              </a:rPr>
              <a:t>能够获取用户当前位置。</a:t>
            </a:r>
            <a:endParaRPr lang="zh-CN" altLang="zh-CN" sz="2000" dirty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878263" y="2956882"/>
            <a:ext cx="48291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000" dirty="0" smtClean="0">
                <a:latin typeface="+mj-ea"/>
                <a:ea typeface="+mj-ea"/>
                <a:cs typeface="Arial" pitchFamily="34" charset="0"/>
              </a:rPr>
              <a:t>成熟的</a:t>
            </a:r>
            <a:r>
              <a:rPr lang="en-US" altLang="zh-CN" sz="2000" dirty="0" smtClean="0">
                <a:latin typeface="+mj-ea"/>
                <a:ea typeface="+mj-ea"/>
                <a:cs typeface="Arial" pitchFamily="34" charset="0"/>
              </a:rPr>
              <a:t>HTML5</a:t>
            </a:r>
            <a:r>
              <a:rPr lang="zh-CN" altLang="en-US" sz="2000" dirty="0" smtClean="0">
                <a:latin typeface="+mj-ea"/>
                <a:ea typeface="+mj-ea"/>
                <a:cs typeface="Arial" pitchFamily="34" charset="0"/>
              </a:rPr>
              <a:t>规范</a:t>
            </a:r>
            <a:endParaRPr lang="zh-CN" altLang="zh-CN" sz="2000" dirty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141788" y="3789040"/>
            <a:ext cx="48291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000" dirty="0" smtClean="0">
                <a:latin typeface="+mj-ea"/>
                <a:ea typeface="+mj-ea"/>
                <a:cs typeface="Arial" pitchFamily="34" charset="0"/>
              </a:rPr>
              <a:t>支持大部分现代浏览器</a:t>
            </a:r>
            <a:endParaRPr lang="zh-CN" altLang="zh-CN" sz="2000" dirty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973513" y="4581128"/>
            <a:ext cx="48291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000" dirty="0" smtClean="0">
                <a:latin typeface="+mj-ea"/>
                <a:ea typeface="+mj-ea"/>
                <a:cs typeface="Arial" pitchFamily="34" charset="0"/>
              </a:rPr>
              <a:t>多种数据源获取位置信息</a:t>
            </a:r>
            <a:endParaRPr lang="zh-CN" altLang="zh-CN" sz="2000" dirty="0"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3494088" y="5333146"/>
            <a:ext cx="48291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000" dirty="0" smtClean="0">
                <a:latin typeface="+mj-ea"/>
                <a:ea typeface="+mj-ea"/>
                <a:cs typeface="Arial" pitchFamily="34" charset="0"/>
              </a:rPr>
              <a:t>适合在移动设备</a:t>
            </a:r>
            <a:r>
              <a:rPr lang="en-US" altLang="zh-CN" sz="2000" dirty="0" smtClean="0">
                <a:latin typeface="+mj-ea"/>
                <a:ea typeface="+mj-ea"/>
                <a:cs typeface="Arial" pitchFamily="34" charset="0"/>
              </a:rPr>
              <a:t>Web</a:t>
            </a:r>
            <a:r>
              <a:rPr lang="zh-CN" altLang="en-US" sz="2000" dirty="0" smtClean="0">
                <a:latin typeface="+mj-ea"/>
                <a:ea typeface="+mj-ea"/>
                <a:cs typeface="Arial" pitchFamily="34" charset="0"/>
              </a:rPr>
              <a:t>应用程序中使用</a:t>
            </a:r>
            <a:endParaRPr lang="zh-CN" altLang="zh-CN" sz="2000" dirty="0"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11" name="Group 9"/>
          <p:cNvGrpSpPr>
            <a:grpSpLocks/>
          </p:cNvGrpSpPr>
          <p:nvPr/>
        </p:nvGrpSpPr>
        <p:grpSpPr bwMode="auto">
          <a:xfrm rot="4976862" flipH="1">
            <a:off x="3083668" y="2301536"/>
            <a:ext cx="323850" cy="311150"/>
            <a:chOff x="0" y="0"/>
            <a:chExt cx="204" cy="196"/>
          </a:xfrm>
        </p:grpSpPr>
        <p:pic>
          <p:nvPicPr>
            <p:cNvPr id="12" name="Picture 10" descr="circuler_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17" y="13"/>
              <a:ext cx="174" cy="17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13" name="Oval 11"/>
            <p:cNvSpPr>
              <a:spLocks noChangeArrowheads="1"/>
            </p:cNvSpPr>
            <p:nvPr/>
          </p:nvSpPr>
          <p:spPr bwMode="auto">
            <a:xfrm flipH="1">
              <a:off x="18" y="13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4" name="Group 12"/>
            <p:cNvGrpSpPr>
              <a:grpSpLocks/>
            </p:cNvGrpSpPr>
            <p:nvPr/>
          </p:nvGrpSpPr>
          <p:grpSpPr bwMode="auto">
            <a:xfrm rot="1297425" flipV="1">
              <a:off x="27" y="147"/>
              <a:ext cx="151" cy="37"/>
              <a:chOff x="0" y="0"/>
              <a:chExt cx="893" cy="246"/>
            </a:xfrm>
          </p:grpSpPr>
          <p:grpSp>
            <p:nvGrpSpPr>
              <p:cNvPr id="17" name="Group 13"/>
              <p:cNvGrpSpPr>
                <a:grpSpLocks/>
              </p:cNvGrpSpPr>
              <p:nvPr/>
            </p:nvGrpSpPr>
            <p:grpSpPr bwMode="auto">
              <a:xfrm>
                <a:off x="0" y="0"/>
                <a:ext cx="743" cy="185"/>
                <a:chOff x="0" y="0"/>
                <a:chExt cx="1118" cy="279"/>
              </a:xfrm>
            </p:grpSpPr>
            <p:sp>
              <p:nvSpPr>
                <p:cNvPr id="23" name="AutoShape 14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AutoShape 15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AutoShape 16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AutoShape 17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Group 18"/>
              <p:cNvGrpSpPr>
                <a:grpSpLocks/>
              </p:cNvGrpSpPr>
              <p:nvPr/>
            </p:nvGrpSpPr>
            <p:grpSpPr bwMode="auto">
              <a:xfrm rot="1353540">
                <a:off x="150" y="60"/>
                <a:ext cx="743" cy="186"/>
                <a:chOff x="0" y="0"/>
                <a:chExt cx="1118" cy="279"/>
              </a:xfrm>
            </p:grpSpPr>
            <p:sp>
              <p:nvSpPr>
                <p:cNvPr id="19" name="AutoShape 19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AutoShape 20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AutoShape 21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AutoShape 22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5" name="Arc 23"/>
            <p:cNvSpPr>
              <a:spLocks/>
            </p:cNvSpPr>
            <p:nvPr/>
          </p:nvSpPr>
          <p:spPr bwMode="auto">
            <a:xfrm rot="3847717">
              <a:off x="4" y="-4"/>
              <a:ext cx="196" cy="20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603 w 43200"/>
                <a:gd name="T1" fmla="*/ 33545 h 43155"/>
                <a:gd name="T2" fmla="*/ 22996 w 43200"/>
                <a:gd name="T3" fmla="*/ 43155 h 43155"/>
                <a:gd name="T4" fmla="*/ 21600 w 43200"/>
                <a:gd name="T5" fmla="*/ 21600 h 43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155" fill="none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prstDash val="sysDot"/>
              <a:round/>
              <a:headEnd/>
              <a:tailEnd type="triangl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16" name="Picture 24" descr="light_shadow1"/>
            <p:cNvPicPr>
              <a:picLocks noChangeAspect="1" noChangeArrowheads="1"/>
            </p:cNvPicPr>
            <p:nvPr/>
          </p:nvPicPr>
          <p:blipFill>
            <a:blip r:embed="rId3" cstate="print"/>
            <a:srcRect t="23740"/>
            <a:stretch>
              <a:fillRect/>
            </a:stretch>
          </p:blipFill>
          <p:spPr bwMode="auto">
            <a:xfrm rot="2569845" flipH="1">
              <a:off x="71" y="28"/>
              <a:ext cx="129" cy="8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27" name="Group 25"/>
          <p:cNvGrpSpPr>
            <a:grpSpLocks/>
          </p:cNvGrpSpPr>
          <p:nvPr/>
        </p:nvGrpSpPr>
        <p:grpSpPr bwMode="auto">
          <a:xfrm flipH="1">
            <a:off x="228600" y="2388410"/>
            <a:ext cx="3438525" cy="3429000"/>
            <a:chOff x="0" y="0"/>
            <a:chExt cx="1911" cy="1911"/>
          </a:xfrm>
        </p:grpSpPr>
        <p:sp>
          <p:nvSpPr>
            <p:cNvPr id="28" name="Oval 26"/>
            <p:cNvSpPr>
              <a:spLocks noChangeArrowheads="1"/>
            </p:cNvSpPr>
            <p:nvPr/>
          </p:nvSpPr>
          <p:spPr bwMode="auto">
            <a:xfrm>
              <a:off x="0" y="0"/>
              <a:ext cx="1911" cy="1911"/>
            </a:xfrm>
            <a:prstGeom prst="ellipse">
              <a:avLst/>
            </a:prstGeom>
            <a:noFill/>
            <a:ln w="12700" cmpd="sng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125" y="131"/>
              <a:ext cx="1660" cy="1660"/>
            </a:xfrm>
            <a:prstGeom prst="ellipse">
              <a:avLst/>
            </a:prstGeom>
            <a:noFill/>
            <a:ln w="28575" cmpd="sng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263" y="275"/>
              <a:ext cx="1396" cy="1396"/>
            </a:xfrm>
            <a:prstGeom prst="ellipse">
              <a:avLst/>
            </a:prstGeom>
            <a:noFill/>
            <a:ln w="38100" cmpd="sng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383" y="419"/>
              <a:ext cx="1132" cy="1132"/>
            </a:xfrm>
            <a:prstGeom prst="ellipse">
              <a:avLst/>
            </a:prstGeom>
            <a:noFill/>
            <a:ln w="57150" cmpd="sng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521" y="557"/>
              <a:ext cx="868" cy="868"/>
            </a:xfrm>
            <a:prstGeom prst="ellipse">
              <a:avLst/>
            </a:prstGeom>
            <a:noFill/>
            <a:ln w="57150" cmpd="sng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647" y="677"/>
              <a:ext cx="616" cy="616"/>
            </a:xfrm>
            <a:prstGeom prst="ellipse">
              <a:avLst/>
            </a:prstGeom>
            <a:noFill/>
            <a:ln w="76200" cmpd="sng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761" y="797"/>
              <a:ext cx="388" cy="388"/>
            </a:xfrm>
            <a:prstGeom prst="ellipse">
              <a:avLst/>
            </a:prstGeom>
            <a:noFill/>
            <a:ln w="9525" cmpd="sng">
              <a:solidFill>
                <a:srgbClr val="A6B0DA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35" name="Picture 33" descr="worldmap_ani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9350" y="3359960"/>
            <a:ext cx="1609725" cy="161290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grpSp>
        <p:nvGrpSpPr>
          <p:cNvPr id="36" name="Group 34"/>
          <p:cNvGrpSpPr>
            <a:grpSpLocks/>
          </p:cNvGrpSpPr>
          <p:nvPr/>
        </p:nvGrpSpPr>
        <p:grpSpPr bwMode="auto">
          <a:xfrm rot="4976862" flipH="1">
            <a:off x="3571875" y="3051985"/>
            <a:ext cx="323850" cy="311150"/>
            <a:chOff x="0" y="0"/>
            <a:chExt cx="204" cy="196"/>
          </a:xfrm>
        </p:grpSpPr>
        <p:pic>
          <p:nvPicPr>
            <p:cNvPr id="37" name="Picture 35" descr="circuler_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17" y="13"/>
              <a:ext cx="174" cy="17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38" name="Oval 36"/>
            <p:cNvSpPr>
              <a:spLocks noChangeArrowheads="1"/>
            </p:cNvSpPr>
            <p:nvPr/>
          </p:nvSpPr>
          <p:spPr bwMode="auto">
            <a:xfrm flipH="1">
              <a:off x="18" y="13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9" name="Group 37"/>
            <p:cNvGrpSpPr>
              <a:grpSpLocks/>
            </p:cNvGrpSpPr>
            <p:nvPr/>
          </p:nvGrpSpPr>
          <p:grpSpPr bwMode="auto">
            <a:xfrm rot="1297425" flipV="1">
              <a:off x="27" y="147"/>
              <a:ext cx="151" cy="37"/>
              <a:chOff x="0" y="0"/>
              <a:chExt cx="893" cy="246"/>
            </a:xfrm>
          </p:grpSpPr>
          <p:grpSp>
            <p:nvGrpSpPr>
              <p:cNvPr id="42" name="Group 38"/>
              <p:cNvGrpSpPr>
                <a:grpSpLocks/>
              </p:cNvGrpSpPr>
              <p:nvPr/>
            </p:nvGrpSpPr>
            <p:grpSpPr bwMode="auto">
              <a:xfrm>
                <a:off x="0" y="0"/>
                <a:ext cx="743" cy="185"/>
                <a:chOff x="0" y="0"/>
                <a:chExt cx="1118" cy="279"/>
              </a:xfrm>
            </p:grpSpPr>
            <p:sp>
              <p:nvSpPr>
                <p:cNvPr id="48" name="AutoShape 39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AutoShape 40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AutoShape 41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AutoShape 42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Group 43"/>
              <p:cNvGrpSpPr>
                <a:grpSpLocks/>
              </p:cNvGrpSpPr>
              <p:nvPr/>
            </p:nvGrpSpPr>
            <p:grpSpPr bwMode="auto">
              <a:xfrm rot="1353540">
                <a:off x="150" y="60"/>
                <a:ext cx="743" cy="186"/>
                <a:chOff x="0" y="0"/>
                <a:chExt cx="1118" cy="279"/>
              </a:xfrm>
            </p:grpSpPr>
            <p:sp>
              <p:nvSpPr>
                <p:cNvPr id="44" name="AutoShape 44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AutoShape 45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AutoShape 46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AutoShape 47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0" name="Arc 48"/>
            <p:cNvSpPr>
              <a:spLocks/>
            </p:cNvSpPr>
            <p:nvPr/>
          </p:nvSpPr>
          <p:spPr bwMode="auto">
            <a:xfrm rot="3847717">
              <a:off x="4" y="-4"/>
              <a:ext cx="196" cy="20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603 w 43200"/>
                <a:gd name="T1" fmla="*/ 33545 h 43155"/>
                <a:gd name="T2" fmla="*/ 22996 w 43200"/>
                <a:gd name="T3" fmla="*/ 43155 h 43155"/>
                <a:gd name="T4" fmla="*/ 21600 w 43200"/>
                <a:gd name="T5" fmla="*/ 21600 h 43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155" fill="none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prstDash val="sysDot"/>
              <a:round/>
              <a:headEnd/>
              <a:tailEnd type="triangl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41" name="Picture 49" descr="light_shadow1"/>
            <p:cNvPicPr>
              <a:picLocks noChangeAspect="1" noChangeArrowheads="1"/>
            </p:cNvPicPr>
            <p:nvPr/>
          </p:nvPicPr>
          <p:blipFill>
            <a:blip r:embed="rId3" cstate="print"/>
            <a:srcRect t="23740"/>
            <a:stretch>
              <a:fillRect/>
            </a:stretch>
          </p:blipFill>
          <p:spPr bwMode="auto">
            <a:xfrm rot="2569845" flipH="1">
              <a:off x="71" y="28"/>
              <a:ext cx="129" cy="8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52" name="Group 50"/>
          <p:cNvGrpSpPr>
            <a:grpSpLocks/>
          </p:cNvGrpSpPr>
          <p:nvPr/>
        </p:nvGrpSpPr>
        <p:grpSpPr bwMode="auto">
          <a:xfrm rot="4976862" flipH="1">
            <a:off x="3824288" y="3869548"/>
            <a:ext cx="323850" cy="311150"/>
            <a:chOff x="0" y="0"/>
            <a:chExt cx="204" cy="196"/>
          </a:xfrm>
        </p:grpSpPr>
        <p:pic>
          <p:nvPicPr>
            <p:cNvPr id="53" name="Picture 51" descr="circuler_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17" y="13"/>
              <a:ext cx="174" cy="17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54" name="Oval 52"/>
            <p:cNvSpPr>
              <a:spLocks noChangeArrowheads="1"/>
            </p:cNvSpPr>
            <p:nvPr/>
          </p:nvSpPr>
          <p:spPr bwMode="auto">
            <a:xfrm flipH="1">
              <a:off x="18" y="13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5" name="Group 53"/>
            <p:cNvGrpSpPr>
              <a:grpSpLocks/>
            </p:cNvGrpSpPr>
            <p:nvPr/>
          </p:nvGrpSpPr>
          <p:grpSpPr bwMode="auto">
            <a:xfrm rot="1297425" flipV="1">
              <a:off x="27" y="147"/>
              <a:ext cx="151" cy="37"/>
              <a:chOff x="0" y="0"/>
              <a:chExt cx="893" cy="246"/>
            </a:xfrm>
          </p:grpSpPr>
          <p:grpSp>
            <p:nvGrpSpPr>
              <p:cNvPr id="58" name="Group 54"/>
              <p:cNvGrpSpPr>
                <a:grpSpLocks/>
              </p:cNvGrpSpPr>
              <p:nvPr/>
            </p:nvGrpSpPr>
            <p:grpSpPr bwMode="auto">
              <a:xfrm>
                <a:off x="0" y="0"/>
                <a:ext cx="743" cy="185"/>
                <a:chOff x="0" y="0"/>
                <a:chExt cx="1118" cy="279"/>
              </a:xfrm>
            </p:grpSpPr>
            <p:sp>
              <p:nvSpPr>
                <p:cNvPr id="64" name="AutoShape 55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AutoShape 56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AutoShape 57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AutoShape 58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9" name="Group 59"/>
              <p:cNvGrpSpPr>
                <a:grpSpLocks/>
              </p:cNvGrpSpPr>
              <p:nvPr/>
            </p:nvGrpSpPr>
            <p:grpSpPr bwMode="auto">
              <a:xfrm rot="1353540">
                <a:off x="150" y="60"/>
                <a:ext cx="743" cy="186"/>
                <a:chOff x="0" y="0"/>
                <a:chExt cx="1118" cy="279"/>
              </a:xfrm>
            </p:grpSpPr>
            <p:sp>
              <p:nvSpPr>
                <p:cNvPr id="60" name="AutoShape 60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AutoShape 61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AutoShape 62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AutoShape 63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56" name="Arc 64"/>
            <p:cNvSpPr>
              <a:spLocks/>
            </p:cNvSpPr>
            <p:nvPr/>
          </p:nvSpPr>
          <p:spPr bwMode="auto">
            <a:xfrm rot="3847717">
              <a:off x="4" y="-4"/>
              <a:ext cx="196" cy="20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603 w 43200"/>
                <a:gd name="T1" fmla="*/ 33545 h 43155"/>
                <a:gd name="T2" fmla="*/ 22996 w 43200"/>
                <a:gd name="T3" fmla="*/ 43155 h 43155"/>
                <a:gd name="T4" fmla="*/ 21600 w 43200"/>
                <a:gd name="T5" fmla="*/ 21600 h 43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155" fill="none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prstDash val="sysDot"/>
              <a:round/>
              <a:headEnd/>
              <a:tailEnd type="triangl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57" name="Picture 65" descr="light_shadow1"/>
            <p:cNvPicPr>
              <a:picLocks noChangeAspect="1" noChangeArrowheads="1"/>
            </p:cNvPicPr>
            <p:nvPr/>
          </p:nvPicPr>
          <p:blipFill>
            <a:blip r:embed="rId3" cstate="print"/>
            <a:srcRect t="23740"/>
            <a:stretch>
              <a:fillRect/>
            </a:stretch>
          </p:blipFill>
          <p:spPr bwMode="auto">
            <a:xfrm rot="2569845" flipH="1">
              <a:off x="71" y="28"/>
              <a:ext cx="129" cy="8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68" name="Group 66"/>
          <p:cNvGrpSpPr>
            <a:grpSpLocks/>
          </p:cNvGrpSpPr>
          <p:nvPr/>
        </p:nvGrpSpPr>
        <p:grpSpPr bwMode="auto">
          <a:xfrm rot="4976862" flipH="1">
            <a:off x="3648075" y="4677585"/>
            <a:ext cx="323850" cy="311150"/>
            <a:chOff x="0" y="0"/>
            <a:chExt cx="204" cy="196"/>
          </a:xfrm>
        </p:grpSpPr>
        <p:pic>
          <p:nvPicPr>
            <p:cNvPr id="69" name="Picture 67" descr="circuler_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17" y="13"/>
              <a:ext cx="174" cy="17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70" name="Oval 68"/>
            <p:cNvSpPr>
              <a:spLocks noChangeArrowheads="1"/>
            </p:cNvSpPr>
            <p:nvPr/>
          </p:nvSpPr>
          <p:spPr bwMode="auto">
            <a:xfrm flipH="1">
              <a:off x="18" y="13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1" name="Group 69"/>
            <p:cNvGrpSpPr>
              <a:grpSpLocks/>
            </p:cNvGrpSpPr>
            <p:nvPr/>
          </p:nvGrpSpPr>
          <p:grpSpPr bwMode="auto">
            <a:xfrm rot="1297425" flipV="1">
              <a:off x="27" y="147"/>
              <a:ext cx="151" cy="37"/>
              <a:chOff x="0" y="0"/>
              <a:chExt cx="893" cy="246"/>
            </a:xfrm>
          </p:grpSpPr>
          <p:grpSp>
            <p:nvGrpSpPr>
              <p:cNvPr id="74" name="Group 70"/>
              <p:cNvGrpSpPr>
                <a:grpSpLocks/>
              </p:cNvGrpSpPr>
              <p:nvPr/>
            </p:nvGrpSpPr>
            <p:grpSpPr bwMode="auto">
              <a:xfrm>
                <a:off x="0" y="0"/>
                <a:ext cx="743" cy="185"/>
                <a:chOff x="0" y="0"/>
                <a:chExt cx="1118" cy="279"/>
              </a:xfrm>
            </p:grpSpPr>
            <p:sp>
              <p:nvSpPr>
                <p:cNvPr id="80" name="AutoShape 71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AutoShape 72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AutoShape 73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AutoShape 74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5" name="Group 75"/>
              <p:cNvGrpSpPr>
                <a:grpSpLocks/>
              </p:cNvGrpSpPr>
              <p:nvPr/>
            </p:nvGrpSpPr>
            <p:grpSpPr bwMode="auto">
              <a:xfrm rot="1353540">
                <a:off x="150" y="60"/>
                <a:ext cx="743" cy="186"/>
                <a:chOff x="0" y="0"/>
                <a:chExt cx="1118" cy="279"/>
              </a:xfrm>
            </p:grpSpPr>
            <p:sp>
              <p:nvSpPr>
                <p:cNvPr id="76" name="AutoShape 76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AutoShape 77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AutoShape 78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9" name="AutoShape 79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72" name="Arc 80"/>
            <p:cNvSpPr>
              <a:spLocks/>
            </p:cNvSpPr>
            <p:nvPr/>
          </p:nvSpPr>
          <p:spPr bwMode="auto">
            <a:xfrm rot="3847717">
              <a:off x="4" y="-4"/>
              <a:ext cx="196" cy="20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603 w 43200"/>
                <a:gd name="T1" fmla="*/ 33545 h 43155"/>
                <a:gd name="T2" fmla="*/ 22996 w 43200"/>
                <a:gd name="T3" fmla="*/ 43155 h 43155"/>
                <a:gd name="T4" fmla="*/ 21600 w 43200"/>
                <a:gd name="T5" fmla="*/ 21600 h 43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155" fill="none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prstDash val="sysDot"/>
              <a:round/>
              <a:headEnd/>
              <a:tailEnd type="triangl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73" name="Picture 81" descr="light_shadow1"/>
            <p:cNvPicPr>
              <a:picLocks noChangeAspect="1" noChangeArrowheads="1"/>
            </p:cNvPicPr>
            <p:nvPr/>
          </p:nvPicPr>
          <p:blipFill>
            <a:blip r:embed="rId3" cstate="print"/>
            <a:srcRect t="23740"/>
            <a:stretch>
              <a:fillRect/>
            </a:stretch>
          </p:blipFill>
          <p:spPr bwMode="auto">
            <a:xfrm rot="2569845" flipH="1">
              <a:off x="71" y="28"/>
              <a:ext cx="129" cy="8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grpSp>
        <p:nvGrpSpPr>
          <p:cNvPr id="84" name="Group 82"/>
          <p:cNvGrpSpPr>
            <a:grpSpLocks/>
          </p:cNvGrpSpPr>
          <p:nvPr/>
        </p:nvGrpSpPr>
        <p:grpSpPr bwMode="auto">
          <a:xfrm rot="4976862" flipH="1">
            <a:off x="3187700" y="5434823"/>
            <a:ext cx="323850" cy="311150"/>
            <a:chOff x="0" y="0"/>
            <a:chExt cx="204" cy="196"/>
          </a:xfrm>
        </p:grpSpPr>
        <p:pic>
          <p:nvPicPr>
            <p:cNvPr id="85" name="Picture 83" descr="circuler_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17" y="13"/>
              <a:ext cx="174" cy="172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86" name="Oval 84"/>
            <p:cNvSpPr>
              <a:spLocks noChangeArrowheads="1"/>
            </p:cNvSpPr>
            <p:nvPr/>
          </p:nvSpPr>
          <p:spPr bwMode="auto">
            <a:xfrm flipH="1">
              <a:off x="18" y="13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7" name="Group 85"/>
            <p:cNvGrpSpPr>
              <a:grpSpLocks/>
            </p:cNvGrpSpPr>
            <p:nvPr/>
          </p:nvGrpSpPr>
          <p:grpSpPr bwMode="auto">
            <a:xfrm rot="1297425" flipV="1">
              <a:off x="27" y="147"/>
              <a:ext cx="151" cy="37"/>
              <a:chOff x="0" y="0"/>
              <a:chExt cx="893" cy="246"/>
            </a:xfrm>
          </p:grpSpPr>
          <p:grpSp>
            <p:nvGrpSpPr>
              <p:cNvPr id="90" name="Group 86"/>
              <p:cNvGrpSpPr>
                <a:grpSpLocks/>
              </p:cNvGrpSpPr>
              <p:nvPr/>
            </p:nvGrpSpPr>
            <p:grpSpPr bwMode="auto">
              <a:xfrm>
                <a:off x="0" y="0"/>
                <a:ext cx="743" cy="185"/>
                <a:chOff x="0" y="0"/>
                <a:chExt cx="1118" cy="279"/>
              </a:xfrm>
            </p:grpSpPr>
            <p:sp>
              <p:nvSpPr>
                <p:cNvPr id="96" name="AutoShape 87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7" name="AutoShape 88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8" name="AutoShape 89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9" name="AutoShape 90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1" name="Group 91"/>
              <p:cNvGrpSpPr>
                <a:grpSpLocks/>
              </p:cNvGrpSpPr>
              <p:nvPr/>
            </p:nvGrpSpPr>
            <p:grpSpPr bwMode="auto">
              <a:xfrm rot="1353540">
                <a:off x="150" y="60"/>
                <a:ext cx="743" cy="186"/>
                <a:chOff x="0" y="0"/>
                <a:chExt cx="1118" cy="279"/>
              </a:xfrm>
            </p:grpSpPr>
            <p:sp>
              <p:nvSpPr>
                <p:cNvPr id="92" name="AutoShape 92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3" name="AutoShape 93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4" name="AutoShape 94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AutoShape 95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8" name="Arc 96"/>
            <p:cNvSpPr>
              <a:spLocks/>
            </p:cNvSpPr>
            <p:nvPr/>
          </p:nvSpPr>
          <p:spPr bwMode="auto">
            <a:xfrm rot="3847717">
              <a:off x="4" y="-4"/>
              <a:ext cx="196" cy="20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603 w 43200"/>
                <a:gd name="T1" fmla="*/ 33545 h 43155"/>
                <a:gd name="T2" fmla="*/ 22996 w 43200"/>
                <a:gd name="T3" fmla="*/ 43155 h 43155"/>
                <a:gd name="T4" fmla="*/ 21600 w 43200"/>
                <a:gd name="T5" fmla="*/ 21600 h 43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155" fill="none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prstDash val="sysDot"/>
              <a:round/>
              <a:headEnd/>
              <a:tailEnd type="triangl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89" name="Picture 97" descr="light_shadow1"/>
            <p:cNvPicPr>
              <a:picLocks noChangeAspect="1" noChangeArrowheads="1"/>
            </p:cNvPicPr>
            <p:nvPr/>
          </p:nvPicPr>
          <p:blipFill>
            <a:blip r:embed="rId3" cstate="print"/>
            <a:srcRect t="23740"/>
            <a:stretch>
              <a:fillRect/>
            </a:stretch>
          </p:blipFill>
          <p:spPr bwMode="auto">
            <a:xfrm rot="2569845" flipH="1">
              <a:off x="71" y="28"/>
              <a:ext cx="129" cy="84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</p:grpSp>
      <p:sp>
        <p:nvSpPr>
          <p:cNvPr id="100" name="Line 98"/>
          <p:cNvSpPr>
            <a:spLocks noChangeShapeType="1"/>
          </p:cNvSpPr>
          <p:nvPr/>
        </p:nvSpPr>
        <p:spPr bwMode="auto">
          <a:xfrm>
            <a:off x="4065588" y="4152123"/>
            <a:ext cx="4256087" cy="0"/>
          </a:xfrm>
          <a:prstGeom prst="line">
            <a:avLst/>
          </a:prstGeom>
          <a:noFill/>
          <a:ln w="9525" cmpd="sng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" name="Line 99"/>
          <p:cNvSpPr>
            <a:spLocks noChangeShapeType="1"/>
          </p:cNvSpPr>
          <p:nvPr/>
        </p:nvSpPr>
        <p:spPr bwMode="auto">
          <a:xfrm>
            <a:off x="3811588" y="3340910"/>
            <a:ext cx="4256087" cy="0"/>
          </a:xfrm>
          <a:prstGeom prst="line">
            <a:avLst/>
          </a:prstGeom>
          <a:noFill/>
          <a:ln w="9525" cmpd="sng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" name="Line 100"/>
          <p:cNvSpPr>
            <a:spLocks noChangeShapeType="1"/>
          </p:cNvSpPr>
          <p:nvPr/>
        </p:nvSpPr>
        <p:spPr bwMode="auto">
          <a:xfrm>
            <a:off x="3887788" y="4966510"/>
            <a:ext cx="4256087" cy="0"/>
          </a:xfrm>
          <a:prstGeom prst="line">
            <a:avLst/>
          </a:prstGeom>
          <a:noFill/>
          <a:ln w="9525" cmpd="sng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" name="Line 101"/>
          <p:cNvSpPr>
            <a:spLocks noChangeShapeType="1"/>
          </p:cNvSpPr>
          <p:nvPr/>
        </p:nvSpPr>
        <p:spPr bwMode="auto">
          <a:xfrm>
            <a:off x="3433762" y="5728510"/>
            <a:ext cx="4788000" cy="0"/>
          </a:xfrm>
          <a:prstGeom prst="line">
            <a:avLst/>
          </a:prstGeom>
          <a:noFill/>
          <a:ln w="9525" cmpd="sng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获取位置信息的数据源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17</a:t>
            </a:fld>
            <a:r>
              <a:rPr lang="zh-CN" altLang="en-US" smtClean="0"/>
              <a:t> 页</a:t>
            </a:r>
            <a:endParaRPr lang="zh-CN" altLang="en-US"/>
          </a:p>
        </p:txBody>
      </p:sp>
      <p:pic>
        <p:nvPicPr>
          <p:cNvPr id="1027" name="Picture 3" descr="X:\developer\HTML5\分享\素材\gprs_log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3501008"/>
            <a:ext cx="1499712" cy="879831"/>
          </a:xfrm>
          <a:prstGeom prst="rect">
            <a:avLst/>
          </a:prstGeom>
          <a:noFill/>
        </p:spPr>
      </p:pic>
      <p:pic>
        <p:nvPicPr>
          <p:cNvPr id="1029" name="Picture 5" descr="X:\developer\HTML5\分享\素材\wifi-logo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276872"/>
            <a:ext cx="1992161" cy="792088"/>
          </a:xfrm>
          <a:prstGeom prst="rect">
            <a:avLst/>
          </a:prstGeom>
          <a:noFill/>
        </p:spPr>
      </p:pic>
      <p:pic>
        <p:nvPicPr>
          <p:cNvPr id="1030" name="Picture 6" descr="X:\developer\HTML5\分享\素材\GP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4869160"/>
            <a:ext cx="1656184" cy="759084"/>
          </a:xfrm>
          <a:prstGeom prst="rect">
            <a:avLst/>
          </a:prstGeom>
          <a:noFill/>
        </p:spPr>
      </p:pic>
      <p:sp>
        <p:nvSpPr>
          <p:cNvPr id="110" name="TextBox 109"/>
          <p:cNvSpPr txBox="1"/>
          <p:nvPr/>
        </p:nvSpPr>
        <p:spPr>
          <a:xfrm>
            <a:off x="2987824" y="2132856"/>
            <a:ext cx="424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/>
              <a:t>定位准确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/>
              <a:t>依赖无线网络的场地</a:t>
            </a:r>
            <a:endParaRPr lang="zh-CN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3059832" y="3501008"/>
            <a:ext cx="424847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/>
              <a:t>定位差别大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/>
              <a:t>网络速度慢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/>
              <a:t>依赖于网络提供商的介入设备</a:t>
            </a:r>
            <a:endParaRPr lang="zh-CN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3059832" y="4869160"/>
            <a:ext cx="4752528" cy="1288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/>
              <a:t>定位精确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/>
              <a:t>需要额外设备支持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/>
              <a:t>定位时间长、耗电量大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GeoLocation</a:t>
            </a:r>
            <a:r>
              <a:rPr lang="en-US" altLang="zh-CN" dirty="0" smtClean="0"/>
              <a:t> API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18</a:t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7504" y="1916832"/>
            <a:ext cx="8892480" cy="39703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&lt;!DOCTYPE html&gt;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&lt;html&gt;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&lt;head&gt;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   &lt;meta charset="utf-8"&gt;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   &lt;title&gt;</a:t>
            </a:r>
            <a:r>
              <a:rPr lang="en-US" altLang="zh-CN" dirty="0" err="1" smtClean="0">
                <a:latin typeface="Courier New" pitchFamily="49" charset="0"/>
                <a:cs typeface="Courier New" pitchFamily="49" charset="0"/>
              </a:rPr>
              <a:t>Geolocation</a:t>
            </a: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API</a:t>
            </a:r>
            <a:r>
              <a:rPr lang="zh-CN" altLang="en-US" dirty="0" smtClean="0">
                <a:latin typeface="Courier New" pitchFamily="49" charset="0"/>
                <a:cs typeface="Courier New" pitchFamily="49" charset="0"/>
              </a:rPr>
              <a:t>地理定位</a:t>
            </a: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&lt;/title&gt;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   &lt;script type="text/javascript"&gt;</a:t>
            </a:r>
          </a:p>
          <a:p>
            <a:pPr latinLnBrk="1"/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navigator.geolocation.getCurrentPosition</a:t>
            </a:r>
            <a:r>
              <a:rPr lang="en-US" altLang="zh-CN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(function(pos){</a:t>
            </a:r>
          </a:p>
          <a:p>
            <a:r>
              <a:rPr lang="en-US" altLang="zh-CN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          console.log(pos);</a:t>
            </a:r>
          </a:p>
          <a:p>
            <a:r>
              <a:rPr lang="en-US" altLang="zh-CN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      });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   &lt;/script&gt;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&lt;/head&gt;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&lt;body&gt;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&lt;/body&gt;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&lt;/html&gt;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148478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单次定位请求当前地理位置：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124744"/>
            <a:ext cx="7704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主要内容</a:t>
            </a:r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1475656" y="2348880"/>
            <a:ext cx="5302250" cy="609601"/>
            <a:chOff x="0" y="0"/>
            <a:chExt cx="3340" cy="384"/>
          </a:xfrm>
        </p:grpSpPr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316" y="363"/>
              <a:ext cx="3024" cy="0"/>
            </a:xfrm>
            <a:prstGeom prst="line">
              <a:avLst/>
            </a:prstGeom>
            <a:noFill/>
            <a:ln w="25400" cmpd="sng">
              <a:solidFill>
                <a:schemeClr val="tx1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460" y="27"/>
              <a:ext cx="206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400" dirty="0" smtClean="0">
                  <a:cs typeface="Arial" pitchFamily="34" charset="0"/>
                </a:rPr>
                <a:t>移动</a:t>
              </a:r>
              <a:r>
                <a:rPr lang="en-US" altLang="zh-CN" sz="2400" dirty="0" smtClean="0">
                  <a:cs typeface="Arial" pitchFamily="34" charset="0"/>
                </a:rPr>
                <a:t>Web</a:t>
              </a:r>
              <a:r>
                <a:rPr lang="zh-CN" altLang="en-US" sz="2400" dirty="0" smtClean="0">
                  <a:cs typeface="Arial" pitchFamily="34" charset="0"/>
                </a:rPr>
                <a:t>的过去与现在</a:t>
              </a:r>
              <a:endParaRPr lang="zh-CN" altLang="zh-CN" sz="2400" dirty="0">
                <a:cs typeface="Arial" pitchFamily="34" charset="0"/>
              </a:endParaRPr>
            </a:p>
          </p:txBody>
        </p:sp>
        <p:grpSp>
          <p:nvGrpSpPr>
            <p:cNvPr id="9" name="Group 6"/>
            <p:cNvGrpSpPr>
              <a:grpSpLocks/>
            </p:cNvGrpSpPr>
            <p:nvPr/>
          </p:nvGrpSpPr>
          <p:grpSpPr bwMode="auto">
            <a:xfrm>
              <a:off x="0" y="0"/>
              <a:ext cx="384" cy="384"/>
              <a:chOff x="0" y="0"/>
              <a:chExt cx="384" cy="384"/>
            </a:xfrm>
          </p:grpSpPr>
          <p:sp>
            <p:nvSpPr>
              <p:cNvPr id="10" name="Oval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84" cy="384"/>
              </a:xfrm>
              <a:prstGeom prst="ellipse">
                <a:avLst/>
              </a:prstGeom>
              <a:gradFill rotWithShape="1">
                <a:gsLst>
                  <a:gs pos="0">
                    <a:srgbClr val="00CC66">
                      <a:gamma/>
                      <a:tint val="0"/>
                      <a:invGamma/>
                    </a:srgbClr>
                  </a:gs>
                  <a:gs pos="50000">
                    <a:srgbClr val="00CC66"/>
                  </a:gs>
                  <a:gs pos="100000">
                    <a:srgbClr val="00CC66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1" name="Oval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84" cy="384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alpha val="31999"/>
                    </a:schemeClr>
                  </a:gs>
                  <a:gs pos="100000">
                    <a:schemeClr val="accent1">
                      <a:gamma/>
                      <a:shade val="0"/>
                      <a:invGamma/>
                      <a:alpha val="89999"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2" name="Oval 9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334" cy="334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54118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3" name="Oval 10"/>
              <p:cNvSpPr>
                <a:spLocks noChangeArrowheads="1"/>
              </p:cNvSpPr>
              <p:nvPr/>
            </p:nvSpPr>
            <p:spPr bwMode="auto">
              <a:xfrm>
                <a:off x="25" y="26"/>
                <a:ext cx="334" cy="334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63529"/>
                      <a:invGamma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" name="Oval 11"/>
              <p:cNvSpPr>
                <a:spLocks noChangeArrowheads="1"/>
              </p:cNvSpPr>
              <p:nvPr/>
            </p:nvSpPr>
            <p:spPr bwMode="auto">
              <a:xfrm>
                <a:off x="43" y="42"/>
                <a:ext cx="300" cy="300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" name="Oval 12"/>
              <p:cNvSpPr>
                <a:spLocks noChangeArrowheads="1"/>
              </p:cNvSpPr>
              <p:nvPr/>
            </p:nvSpPr>
            <p:spPr bwMode="auto">
              <a:xfrm>
                <a:off x="48" y="47"/>
                <a:ext cx="291" cy="291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shade val="46275"/>
                      <a:invGamma/>
                    </a:srgbClr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6" name="Oval 13"/>
              <p:cNvSpPr>
                <a:spLocks noChangeArrowheads="1"/>
              </p:cNvSpPr>
              <p:nvPr/>
            </p:nvSpPr>
            <p:spPr bwMode="auto">
              <a:xfrm>
                <a:off x="52" y="49"/>
                <a:ext cx="283" cy="283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alpha val="0"/>
                    </a:srgbClr>
                  </a:gs>
                  <a:gs pos="100000">
                    <a:srgbClr val="C0C0C0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7" name="Oval 14"/>
              <p:cNvSpPr>
                <a:spLocks noChangeArrowheads="1"/>
              </p:cNvSpPr>
              <p:nvPr/>
            </p:nvSpPr>
            <p:spPr bwMode="auto">
              <a:xfrm>
                <a:off x="55" y="51"/>
                <a:ext cx="270" cy="265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shade val="79216"/>
                      <a:invGamma/>
                    </a:srgbClr>
                  </a:gs>
                  <a:gs pos="100000">
                    <a:srgbClr val="C0C0C0">
                      <a:alpha val="4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8" name="Oval 15"/>
              <p:cNvSpPr>
                <a:spLocks noChangeArrowheads="1"/>
              </p:cNvSpPr>
              <p:nvPr/>
            </p:nvSpPr>
            <p:spPr bwMode="auto">
              <a:xfrm>
                <a:off x="70" y="59"/>
                <a:ext cx="240" cy="215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tint val="0"/>
                      <a:invGamma/>
                    </a:srgbClr>
                  </a:gs>
                  <a:gs pos="100000">
                    <a:srgbClr val="C0C0C0">
                      <a:alpha val="37999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9" name="Text Box 16"/>
              <p:cNvSpPr txBox="1">
                <a:spLocks noChangeArrowheads="1"/>
              </p:cNvSpPr>
              <p:nvPr/>
            </p:nvSpPr>
            <p:spPr bwMode="auto">
              <a:xfrm>
                <a:off x="76" y="34"/>
                <a:ext cx="22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CN" altLang="zh-CN" sz="2400" b="1">
                    <a:cs typeface="Arial" pitchFamily="34" charset="0"/>
                  </a:rPr>
                  <a:t>1</a:t>
                </a:r>
              </a:p>
            </p:txBody>
          </p:sp>
        </p:grpSp>
      </p:grpSp>
      <p:grpSp>
        <p:nvGrpSpPr>
          <p:cNvPr id="20" name="Group 17"/>
          <p:cNvGrpSpPr>
            <a:grpSpLocks/>
          </p:cNvGrpSpPr>
          <p:nvPr/>
        </p:nvGrpSpPr>
        <p:grpSpPr bwMode="auto">
          <a:xfrm>
            <a:off x="1467719" y="3277568"/>
            <a:ext cx="5310187" cy="609600"/>
            <a:chOff x="0" y="0"/>
            <a:chExt cx="3345" cy="384"/>
          </a:xfrm>
        </p:grpSpPr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0" y="0"/>
              <a:ext cx="384" cy="384"/>
              <a:chOff x="0" y="0"/>
              <a:chExt cx="384" cy="384"/>
            </a:xfrm>
          </p:grpSpPr>
          <p:sp>
            <p:nvSpPr>
              <p:cNvPr id="25" name="Oval 1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84" cy="38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tint val="0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6" name="Oval 2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84" cy="38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alpha val="31999"/>
                    </a:schemeClr>
                  </a:gs>
                  <a:gs pos="100000">
                    <a:schemeClr val="accent2">
                      <a:gamma/>
                      <a:shade val="0"/>
                      <a:invGamma/>
                      <a:alpha val="89999"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7" name="Oval 21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334" cy="33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54118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8" name="Oval 22"/>
              <p:cNvSpPr>
                <a:spLocks noChangeArrowheads="1"/>
              </p:cNvSpPr>
              <p:nvPr/>
            </p:nvSpPr>
            <p:spPr bwMode="auto">
              <a:xfrm>
                <a:off x="50" y="50"/>
                <a:ext cx="334" cy="33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63529"/>
                      <a:invGamma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9" name="Oval 23"/>
              <p:cNvSpPr>
                <a:spLocks noChangeArrowheads="1"/>
              </p:cNvSpPr>
              <p:nvPr/>
            </p:nvSpPr>
            <p:spPr bwMode="auto">
              <a:xfrm>
                <a:off x="43" y="42"/>
                <a:ext cx="300" cy="300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0" name="Oval 24"/>
              <p:cNvSpPr>
                <a:spLocks noChangeArrowheads="1"/>
              </p:cNvSpPr>
              <p:nvPr/>
            </p:nvSpPr>
            <p:spPr bwMode="auto">
              <a:xfrm>
                <a:off x="48" y="47"/>
                <a:ext cx="291" cy="291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shade val="46275"/>
                      <a:invGamma/>
                    </a:srgbClr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1" name="Oval 25"/>
              <p:cNvSpPr>
                <a:spLocks noChangeArrowheads="1"/>
              </p:cNvSpPr>
              <p:nvPr/>
            </p:nvSpPr>
            <p:spPr bwMode="auto">
              <a:xfrm>
                <a:off x="52" y="49"/>
                <a:ext cx="283" cy="283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alpha val="0"/>
                    </a:srgbClr>
                  </a:gs>
                  <a:gs pos="100000">
                    <a:srgbClr val="C0C0C0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2" name="Oval 26"/>
              <p:cNvSpPr>
                <a:spLocks noChangeArrowheads="1"/>
              </p:cNvSpPr>
              <p:nvPr/>
            </p:nvSpPr>
            <p:spPr bwMode="auto">
              <a:xfrm>
                <a:off x="55" y="51"/>
                <a:ext cx="270" cy="265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shade val="79216"/>
                      <a:invGamma/>
                    </a:srgbClr>
                  </a:gs>
                  <a:gs pos="100000">
                    <a:srgbClr val="C0C0C0">
                      <a:alpha val="4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3" name="Oval 27"/>
              <p:cNvSpPr>
                <a:spLocks noChangeArrowheads="1"/>
              </p:cNvSpPr>
              <p:nvPr/>
            </p:nvSpPr>
            <p:spPr bwMode="auto">
              <a:xfrm>
                <a:off x="70" y="59"/>
                <a:ext cx="240" cy="215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tint val="0"/>
                      <a:invGamma/>
                    </a:srgbClr>
                  </a:gs>
                  <a:gs pos="100000">
                    <a:srgbClr val="C0C0C0">
                      <a:alpha val="37999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2" name="Line 28"/>
            <p:cNvSpPr>
              <a:spLocks noChangeShapeType="1"/>
            </p:cNvSpPr>
            <p:nvPr/>
          </p:nvSpPr>
          <p:spPr bwMode="auto">
            <a:xfrm>
              <a:off x="321" y="354"/>
              <a:ext cx="3024" cy="0"/>
            </a:xfrm>
            <a:prstGeom prst="line">
              <a:avLst/>
            </a:prstGeom>
            <a:noFill/>
            <a:ln w="25400" cmpd="sng">
              <a:solidFill>
                <a:schemeClr val="tx1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Text Box 29"/>
            <p:cNvSpPr txBox="1">
              <a:spLocks noChangeArrowheads="1"/>
            </p:cNvSpPr>
            <p:nvPr/>
          </p:nvSpPr>
          <p:spPr bwMode="auto">
            <a:xfrm>
              <a:off x="465" y="18"/>
              <a:ext cx="274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 dirty="0" smtClean="0">
                  <a:cs typeface="Arial" pitchFamily="34" charset="0"/>
                </a:rPr>
                <a:t>HTML5</a:t>
              </a:r>
              <a:r>
                <a:rPr lang="zh-CN" altLang="en-US" sz="2400" dirty="0" smtClean="0">
                  <a:cs typeface="Arial" pitchFamily="34" charset="0"/>
                </a:rPr>
                <a:t>在</a:t>
              </a:r>
              <a:r>
                <a:rPr lang="en-US" altLang="zh-CN" sz="2400" dirty="0" smtClean="0">
                  <a:cs typeface="Arial" pitchFamily="34" charset="0"/>
                </a:rPr>
                <a:t>Mobile Web</a:t>
              </a:r>
              <a:r>
                <a:rPr lang="zh-CN" altLang="en-US" sz="2400" dirty="0" smtClean="0">
                  <a:cs typeface="Arial" pitchFamily="34" charset="0"/>
                </a:rPr>
                <a:t>的可行性</a:t>
              </a:r>
              <a:endParaRPr lang="zh-CN" altLang="zh-CN" sz="2400" dirty="0">
                <a:cs typeface="Arial" pitchFamily="34" charset="0"/>
              </a:endParaRPr>
            </a:p>
          </p:txBody>
        </p:sp>
        <p:sp>
          <p:nvSpPr>
            <p:cNvPr id="24" name="Text Box 30"/>
            <p:cNvSpPr txBox="1">
              <a:spLocks noChangeArrowheads="1"/>
            </p:cNvSpPr>
            <p:nvPr/>
          </p:nvSpPr>
          <p:spPr bwMode="auto">
            <a:xfrm>
              <a:off x="81" y="53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zh-CN" sz="2400" b="1"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34" name="Group 31"/>
          <p:cNvGrpSpPr>
            <a:grpSpLocks/>
          </p:cNvGrpSpPr>
          <p:nvPr/>
        </p:nvGrpSpPr>
        <p:grpSpPr bwMode="auto">
          <a:xfrm>
            <a:off x="1486769" y="5077793"/>
            <a:ext cx="5291137" cy="609600"/>
            <a:chOff x="0" y="0"/>
            <a:chExt cx="3333" cy="384"/>
          </a:xfrm>
        </p:grpSpPr>
        <p:grpSp>
          <p:nvGrpSpPr>
            <p:cNvPr id="35" name="Group 32"/>
            <p:cNvGrpSpPr>
              <a:grpSpLocks/>
            </p:cNvGrpSpPr>
            <p:nvPr/>
          </p:nvGrpSpPr>
          <p:grpSpPr bwMode="auto">
            <a:xfrm>
              <a:off x="0" y="0"/>
              <a:ext cx="384" cy="384"/>
              <a:chOff x="0" y="0"/>
              <a:chExt cx="384" cy="384"/>
            </a:xfrm>
          </p:grpSpPr>
          <p:sp>
            <p:nvSpPr>
              <p:cNvPr id="39" name="Oval 3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84" cy="38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tint val="0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0" name="Oval 3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84" cy="38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alpha val="31999"/>
                    </a:schemeClr>
                  </a:gs>
                  <a:gs pos="100000">
                    <a:schemeClr val="accent2">
                      <a:gamma/>
                      <a:shade val="0"/>
                      <a:invGamma/>
                      <a:alpha val="89999"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" name="Oval 35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334" cy="33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54118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" name="Oval 36"/>
              <p:cNvSpPr>
                <a:spLocks noChangeArrowheads="1"/>
              </p:cNvSpPr>
              <p:nvPr/>
            </p:nvSpPr>
            <p:spPr bwMode="auto">
              <a:xfrm>
                <a:off x="50" y="50"/>
                <a:ext cx="334" cy="334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63529"/>
                      <a:invGamma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3" name="Oval 37"/>
              <p:cNvSpPr>
                <a:spLocks noChangeArrowheads="1"/>
              </p:cNvSpPr>
              <p:nvPr/>
            </p:nvSpPr>
            <p:spPr bwMode="auto">
              <a:xfrm>
                <a:off x="43" y="42"/>
                <a:ext cx="300" cy="300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4" name="Oval 38"/>
              <p:cNvSpPr>
                <a:spLocks noChangeArrowheads="1"/>
              </p:cNvSpPr>
              <p:nvPr/>
            </p:nvSpPr>
            <p:spPr bwMode="auto">
              <a:xfrm>
                <a:off x="48" y="47"/>
                <a:ext cx="291" cy="291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shade val="46275"/>
                      <a:invGamma/>
                    </a:srgbClr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45" name="Oval 39"/>
              <p:cNvSpPr>
                <a:spLocks noChangeArrowheads="1"/>
              </p:cNvSpPr>
              <p:nvPr/>
            </p:nvSpPr>
            <p:spPr bwMode="auto">
              <a:xfrm>
                <a:off x="52" y="49"/>
                <a:ext cx="283" cy="283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alpha val="0"/>
                    </a:srgbClr>
                  </a:gs>
                  <a:gs pos="100000">
                    <a:srgbClr val="C0C0C0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46" name="Oval 40"/>
              <p:cNvSpPr>
                <a:spLocks noChangeArrowheads="1"/>
              </p:cNvSpPr>
              <p:nvPr/>
            </p:nvSpPr>
            <p:spPr bwMode="auto">
              <a:xfrm>
                <a:off x="55" y="51"/>
                <a:ext cx="270" cy="265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shade val="79216"/>
                      <a:invGamma/>
                    </a:srgbClr>
                  </a:gs>
                  <a:gs pos="100000">
                    <a:srgbClr val="C0C0C0">
                      <a:alpha val="4800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47" name="Oval 41"/>
              <p:cNvSpPr>
                <a:spLocks noChangeArrowheads="1"/>
              </p:cNvSpPr>
              <p:nvPr/>
            </p:nvSpPr>
            <p:spPr bwMode="auto">
              <a:xfrm>
                <a:off x="70" y="59"/>
                <a:ext cx="240" cy="215"/>
              </a:xfrm>
              <a:prstGeom prst="ellipse">
                <a:avLst/>
              </a:prstGeom>
              <a:gradFill rotWithShape="1">
                <a:gsLst>
                  <a:gs pos="0">
                    <a:srgbClr val="C0C0C0">
                      <a:gamma/>
                      <a:tint val="0"/>
                      <a:invGamma/>
                    </a:srgbClr>
                  </a:gs>
                  <a:gs pos="100000">
                    <a:srgbClr val="C0C0C0">
                      <a:alpha val="37999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6" name="Line 42"/>
            <p:cNvSpPr>
              <a:spLocks noChangeShapeType="1"/>
            </p:cNvSpPr>
            <p:nvPr/>
          </p:nvSpPr>
          <p:spPr bwMode="auto">
            <a:xfrm>
              <a:off x="309" y="358"/>
              <a:ext cx="3024" cy="0"/>
            </a:xfrm>
            <a:prstGeom prst="line">
              <a:avLst/>
            </a:prstGeom>
            <a:noFill/>
            <a:ln w="25400" cmpd="sng">
              <a:solidFill>
                <a:schemeClr val="tx1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Text Box 43"/>
            <p:cNvSpPr txBox="1">
              <a:spLocks noChangeArrowheads="1"/>
            </p:cNvSpPr>
            <p:nvPr/>
          </p:nvSpPr>
          <p:spPr bwMode="auto">
            <a:xfrm>
              <a:off x="453" y="22"/>
              <a:ext cx="1481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400" dirty="0" smtClean="0">
                  <a:cs typeface="Arial" pitchFamily="34" charset="0"/>
                </a:rPr>
                <a:t>移动</a:t>
              </a:r>
              <a:r>
                <a:rPr lang="en-US" altLang="zh-CN" sz="2400" dirty="0" smtClean="0">
                  <a:cs typeface="Arial" pitchFamily="34" charset="0"/>
                </a:rPr>
                <a:t>Web</a:t>
              </a:r>
              <a:r>
                <a:rPr lang="zh-CN" altLang="en-US" sz="2400" dirty="0" smtClean="0">
                  <a:cs typeface="Arial" pitchFamily="34" charset="0"/>
                </a:rPr>
                <a:t>的未来</a:t>
              </a:r>
              <a:endParaRPr lang="zh-CN" altLang="zh-CN" sz="2400" dirty="0">
                <a:cs typeface="Arial" pitchFamily="34" charset="0"/>
              </a:endParaRPr>
            </a:p>
          </p:txBody>
        </p:sp>
        <p:sp>
          <p:nvSpPr>
            <p:cNvPr id="38" name="Text Box 44"/>
            <p:cNvSpPr txBox="1">
              <a:spLocks noChangeArrowheads="1"/>
            </p:cNvSpPr>
            <p:nvPr/>
          </p:nvSpPr>
          <p:spPr bwMode="auto">
            <a:xfrm>
              <a:off x="87" y="43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zh-CN" sz="2400" b="1">
                  <a:cs typeface="Arial" pitchFamily="34" charset="0"/>
                </a:rPr>
                <a:t>4</a:t>
              </a:r>
            </a:p>
          </p:txBody>
        </p:sp>
      </p:grpSp>
      <p:grpSp>
        <p:nvGrpSpPr>
          <p:cNvPr id="48" name="Group 45"/>
          <p:cNvGrpSpPr>
            <a:grpSpLocks/>
          </p:cNvGrpSpPr>
          <p:nvPr/>
        </p:nvGrpSpPr>
        <p:grpSpPr bwMode="auto">
          <a:xfrm>
            <a:off x="1491531" y="4177680"/>
            <a:ext cx="5441950" cy="609600"/>
            <a:chOff x="0" y="0"/>
            <a:chExt cx="3428" cy="384"/>
          </a:xfrm>
        </p:grpSpPr>
        <p:sp>
          <p:nvSpPr>
            <p:cNvPr id="49" name="Line 46"/>
            <p:cNvSpPr>
              <a:spLocks noChangeShapeType="1"/>
            </p:cNvSpPr>
            <p:nvPr/>
          </p:nvSpPr>
          <p:spPr bwMode="auto">
            <a:xfrm>
              <a:off x="306" y="349"/>
              <a:ext cx="3024" cy="0"/>
            </a:xfrm>
            <a:prstGeom prst="line">
              <a:avLst/>
            </a:prstGeom>
            <a:noFill/>
            <a:ln w="25400" cmpd="sng">
              <a:solidFill>
                <a:schemeClr val="tx1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Text Box 47"/>
            <p:cNvSpPr txBox="1">
              <a:spLocks noChangeArrowheads="1"/>
            </p:cNvSpPr>
            <p:nvPr/>
          </p:nvSpPr>
          <p:spPr bwMode="auto">
            <a:xfrm>
              <a:off x="450" y="13"/>
              <a:ext cx="297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 dirty="0" err="1" smtClean="0">
                  <a:cs typeface="Arial" pitchFamily="34" charset="0"/>
                </a:rPr>
                <a:t>WeiboTouch</a:t>
              </a:r>
              <a:r>
                <a:rPr lang="zh-CN" altLang="en-US" sz="2400" dirty="0" smtClean="0">
                  <a:cs typeface="Arial" pitchFamily="34" charset="0"/>
                </a:rPr>
                <a:t>（</a:t>
              </a:r>
              <a:r>
                <a:rPr lang="en-US" altLang="zh-CN" sz="2400" dirty="0" smtClean="0">
                  <a:cs typeface="Arial" pitchFamily="34" charset="0"/>
                </a:rPr>
                <a:t>Mobile Web</a:t>
              </a:r>
              <a:r>
                <a:rPr lang="zh-CN" altLang="en-US" sz="2400" dirty="0" smtClean="0">
                  <a:cs typeface="Arial" pitchFamily="34" charset="0"/>
                </a:rPr>
                <a:t>实践）</a:t>
              </a:r>
              <a:endParaRPr lang="zh-CN" altLang="zh-CN" sz="2400" dirty="0">
                <a:cs typeface="Arial" pitchFamily="34" charset="0"/>
              </a:endParaRPr>
            </a:p>
          </p:txBody>
        </p:sp>
        <p:grpSp>
          <p:nvGrpSpPr>
            <p:cNvPr id="51" name="Group 48"/>
            <p:cNvGrpSpPr>
              <a:grpSpLocks/>
            </p:cNvGrpSpPr>
            <p:nvPr/>
          </p:nvGrpSpPr>
          <p:grpSpPr bwMode="auto">
            <a:xfrm>
              <a:off x="0" y="0"/>
              <a:ext cx="384" cy="384"/>
              <a:chOff x="0" y="0"/>
              <a:chExt cx="384" cy="384"/>
            </a:xfrm>
          </p:grpSpPr>
          <p:grpSp>
            <p:nvGrpSpPr>
              <p:cNvPr id="52" name="Group 49"/>
              <p:cNvGrpSpPr>
                <a:grpSpLocks/>
              </p:cNvGrpSpPr>
              <p:nvPr/>
            </p:nvGrpSpPr>
            <p:grpSpPr bwMode="auto">
              <a:xfrm>
                <a:off x="0" y="0"/>
                <a:ext cx="384" cy="384"/>
                <a:chOff x="0" y="0"/>
                <a:chExt cx="384" cy="384"/>
              </a:xfrm>
            </p:grpSpPr>
            <p:sp>
              <p:nvSpPr>
                <p:cNvPr id="54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78" y="48"/>
                  <a:ext cx="22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zh-CN" altLang="zh-CN" sz="2400" b="1">
                      <a:cs typeface="Arial" pitchFamily="34" charset="0"/>
                    </a:rPr>
                    <a:t>3</a:t>
                  </a:r>
                </a:p>
              </p:txBody>
            </p:sp>
            <p:sp>
              <p:nvSpPr>
                <p:cNvPr id="55" name="Oval 5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84" cy="38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CC66">
                        <a:gamma/>
                        <a:tint val="0"/>
                        <a:invGamma/>
                      </a:srgbClr>
                    </a:gs>
                    <a:gs pos="50000">
                      <a:srgbClr val="00CC66"/>
                    </a:gs>
                    <a:gs pos="100000">
                      <a:srgbClr val="00CC66">
                        <a:gamma/>
                        <a:tint val="0"/>
                        <a:invGamma/>
                      </a:srgb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" name="Oval 5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84" cy="38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alpha val="31999"/>
                      </a:schemeClr>
                    </a:gs>
                    <a:gs pos="100000">
                      <a:schemeClr val="accent1">
                        <a:gamma/>
                        <a:shade val="0"/>
                        <a:invGamma/>
                        <a:alpha val="89999"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Oval 53"/>
                <p:cNvSpPr>
                  <a:spLocks noChangeArrowheads="1"/>
                </p:cNvSpPr>
                <p:nvPr/>
              </p:nvSpPr>
              <p:spPr bwMode="auto">
                <a:xfrm>
                  <a:off x="25" y="25"/>
                  <a:ext cx="334" cy="33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54118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Oval 54"/>
                <p:cNvSpPr>
                  <a:spLocks noChangeArrowheads="1"/>
                </p:cNvSpPr>
                <p:nvPr/>
              </p:nvSpPr>
              <p:spPr bwMode="auto">
                <a:xfrm>
                  <a:off x="25" y="26"/>
                  <a:ext cx="334" cy="33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63529"/>
                        <a:invGamma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Oval 55"/>
                <p:cNvSpPr>
                  <a:spLocks noChangeArrowheads="1"/>
                </p:cNvSpPr>
                <p:nvPr/>
              </p:nvSpPr>
              <p:spPr bwMode="auto">
                <a:xfrm>
                  <a:off x="43" y="42"/>
                  <a:ext cx="300" cy="300"/>
                </a:xfrm>
                <a:prstGeom prst="ellipse">
                  <a:avLst/>
                </a:pr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Oval 56"/>
                <p:cNvSpPr>
                  <a:spLocks noChangeArrowheads="1"/>
                </p:cNvSpPr>
                <p:nvPr/>
              </p:nvSpPr>
              <p:spPr bwMode="auto">
                <a:xfrm>
                  <a:off x="48" y="47"/>
                  <a:ext cx="291" cy="29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>
                        <a:gamma/>
                        <a:shade val="46275"/>
                        <a:invGamma/>
                      </a:srgbClr>
                    </a:gs>
                    <a:gs pos="100000">
                      <a:srgbClr val="C0C0C0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Oval 57"/>
                <p:cNvSpPr>
                  <a:spLocks noChangeArrowheads="1"/>
                </p:cNvSpPr>
                <p:nvPr/>
              </p:nvSpPr>
              <p:spPr bwMode="auto">
                <a:xfrm>
                  <a:off x="52" y="49"/>
                  <a:ext cx="283" cy="28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>
                        <a:alpha val="0"/>
                      </a:srgbClr>
                    </a:gs>
                    <a:gs pos="100000">
                      <a:srgbClr val="C0C0C0">
                        <a:gamma/>
                        <a:tint val="34902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Oval 58"/>
                <p:cNvSpPr>
                  <a:spLocks noChangeArrowheads="1"/>
                </p:cNvSpPr>
                <p:nvPr/>
              </p:nvSpPr>
              <p:spPr bwMode="auto">
                <a:xfrm>
                  <a:off x="55" y="51"/>
                  <a:ext cx="270" cy="26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>
                        <a:gamma/>
                        <a:shade val="79216"/>
                        <a:invGamma/>
                      </a:srgbClr>
                    </a:gs>
                    <a:gs pos="100000">
                      <a:srgbClr val="C0C0C0">
                        <a:alpha val="4800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Oval 59"/>
                <p:cNvSpPr>
                  <a:spLocks noChangeArrowheads="1"/>
                </p:cNvSpPr>
                <p:nvPr/>
              </p:nvSpPr>
              <p:spPr bwMode="auto">
                <a:xfrm>
                  <a:off x="70" y="59"/>
                  <a:ext cx="240" cy="21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>
                        <a:gamma/>
                        <a:tint val="0"/>
                        <a:invGamma/>
                      </a:srgbClr>
                    </a:gs>
                    <a:gs pos="100000">
                      <a:srgbClr val="C0C0C0">
                        <a:alpha val="37999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3" name="Text Box 60"/>
              <p:cNvSpPr txBox="1">
                <a:spLocks noChangeArrowheads="1"/>
              </p:cNvSpPr>
              <p:nvPr/>
            </p:nvSpPr>
            <p:spPr bwMode="auto">
              <a:xfrm>
                <a:off x="75" y="48"/>
                <a:ext cx="22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CN" altLang="zh-CN" sz="2400" b="1">
                    <a:cs typeface="Arial" pitchFamily="34" charset="0"/>
                  </a:rPr>
                  <a:t>3</a:t>
                </a:r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19</a:t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7504" y="1334373"/>
            <a:ext cx="8892480" cy="526297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&lt;!DOCTYPE html&gt;</a:t>
            </a:r>
          </a:p>
          <a:p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&lt;html&gt;</a:t>
            </a:r>
          </a:p>
          <a:p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&lt;head&gt;</a:t>
            </a:r>
          </a:p>
          <a:p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    &lt;meta charset="utf-8"&gt;</a:t>
            </a:r>
          </a:p>
          <a:p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    &lt;title&gt;</a:t>
            </a:r>
            <a:r>
              <a:rPr lang="en-US" altLang="zh-CN" sz="1400" dirty="0" err="1" smtClean="0">
                <a:latin typeface="Courier New" pitchFamily="49" charset="0"/>
                <a:cs typeface="Courier New" pitchFamily="49" charset="0"/>
              </a:rPr>
              <a:t>Geolocation</a:t>
            </a:r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 API</a:t>
            </a:r>
            <a:r>
              <a:rPr lang="zh-CN" altLang="en-US" sz="1400" dirty="0" smtClean="0">
                <a:latin typeface="Courier New" pitchFamily="49" charset="0"/>
                <a:cs typeface="Courier New" pitchFamily="49" charset="0"/>
              </a:rPr>
              <a:t>地理定位</a:t>
            </a:r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&lt;/title&gt;</a:t>
            </a:r>
          </a:p>
          <a:p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    &lt;script type="text/javascript"&gt;</a:t>
            </a:r>
          </a:p>
          <a:p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sz="1400" dirty="0" err="1" smtClean="0">
                <a:latin typeface="Courier New" pitchFamily="49" charset="0"/>
                <a:cs typeface="Courier New" pitchFamily="49" charset="0"/>
              </a:rPr>
              <a:t>navigator.geolocation.getCurrentPosition</a:t>
            </a:r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(function(pos){</a:t>
            </a:r>
          </a:p>
          <a:p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            console.log("</a:t>
            </a:r>
            <a:r>
              <a:rPr lang="zh-CN" altLang="en-US" sz="1400" dirty="0" smtClean="0">
                <a:latin typeface="Courier New" pitchFamily="49" charset="0"/>
                <a:cs typeface="Courier New" pitchFamily="49" charset="0"/>
              </a:rPr>
              <a:t>当前地理位置的纬度：</a:t>
            </a:r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"+</a:t>
            </a:r>
            <a:r>
              <a:rPr lang="en-US" altLang="zh-CN" sz="1400" dirty="0" err="1" smtClean="0">
                <a:latin typeface="Courier New" pitchFamily="49" charset="0"/>
                <a:cs typeface="Courier New" pitchFamily="49" charset="0"/>
              </a:rPr>
              <a:t>pos.coords.latitude</a:t>
            </a:r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            console.log("</a:t>
            </a:r>
            <a:r>
              <a:rPr lang="zh-CN" altLang="en-US" sz="1400" dirty="0" smtClean="0">
                <a:latin typeface="Courier New" pitchFamily="49" charset="0"/>
                <a:cs typeface="Courier New" pitchFamily="49" charset="0"/>
              </a:rPr>
              <a:t>当前地理位置的经度：</a:t>
            </a:r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"+</a:t>
            </a:r>
            <a:r>
              <a:rPr lang="en-US" altLang="zh-CN" sz="1400" dirty="0" err="1" smtClean="0">
                <a:latin typeface="Courier New" pitchFamily="49" charset="0"/>
                <a:cs typeface="Courier New" pitchFamily="49" charset="0"/>
              </a:rPr>
              <a:t>pos.coords.longitude</a:t>
            </a:r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            console.log("</a:t>
            </a:r>
            <a:r>
              <a:rPr lang="zh-CN" altLang="en-US" sz="1400" dirty="0" smtClean="0">
                <a:latin typeface="Courier New" pitchFamily="49" charset="0"/>
                <a:cs typeface="Courier New" pitchFamily="49" charset="0"/>
              </a:rPr>
              <a:t>当前经纬度的精度：</a:t>
            </a:r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"+</a:t>
            </a:r>
            <a:r>
              <a:rPr lang="en-US" altLang="zh-CN" sz="1400" dirty="0" err="1" smtClean="0">
                <a:latin typeface="Courier New" pitchFamily="49" charset="0"/>
                <a:cs typeface="Courier New" pitchFamily="49" charset="0"/>
              </a:rPr>
              <a:t>pos.coords.accuracy</a:t>
            </a:r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        });</a:t>
            </a:r>
          </a:p>
          <a:p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sz="14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var </a:t>
            </a:r>
            <a:r>
              <a:rPr lang="en-US" altLang="zh-CN" sz="14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watchID</a:t>
            </a:r>
            <a:r>
              <a:rPr lang="en-US" altLang="zh-CN" sz="14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CN" sz="14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navigator.geolocation.watchPosition</a:t>
            </a:r>
            <a:r>
              <a:rPr lang="en-US" altLang="zh-CN" sz="14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(function(pos){</a:t>
            </a:r>
          </a:p>
          <a:p>
            <a:r>
              <a:rPr lang="en-US" altLang="zh-CN" sz="14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          console.log("</a:t>
            </a:r>
            <a:r>
              <a:rPr lang="zh-CN" altLang="en-US" sz="14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当前位置变化的纬度：</a:t>
            </a:r>
            <a:r>
              <a:rPr lang="en-US" altLang="zh-CN" sz="14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"+</a:t>
            </a:r>
            <a:r>
              <a:rPr lang="en-US" altLang="zh-CN" sz="14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pos.coords.latitude</a:t>
            </a:r>
            <a:r>
              <a:rPr lang="en-US" altLang="zh-CN" sz="14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CN" sz="14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          console.log("</a:t>
            </a:r>
            <a:r>
              <a:rPr lang="zh-CN" altLang="en-US" sz="14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当前位置变化的经度：</a:t>
            </a:r>
            <a:r>
              <a:rPr lang="en-US" altLang="zh-CN" sz="14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"+</a:t>
            </a:r>
            <a:r>
              <a:rPr lang="en-US" altLang="zh-CN" sz="14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pos.coords.longitude</a:t>
            </a:r>
            <a:r>
              <a:rPr lang="en-US" altLang="zh-CN" sz="14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CN" sz="14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          console.log("</a:t>
            </a:r>
            <a:r>
              <a:rPr lang="zh-CN" altLang="en-US" sz="14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当前位置变化经纬度的精度：</a:t>
            </a:r>
            <a:r>
              <a:rPr lang="en-US" altLang="zh-CN" sz="14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"+</a:t>
            </a:r>
            <a:r>
              <a:rPr lang="en-US" altLang="zh-CN" sz="14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pos.coords.accuracy</a:t>
            </a:r>
            <a:r>
              <a:rPr lang="en-US" altLang="zh-CN" sz="14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CN" sz="14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CN" sz="14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navigator.geolocation.clearWatch</a:t>
            </a:r>
            <a:r>
              <a:rPr lang="en-US" altLang="zh-CN" sz="14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14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watchID</a:t>
            </a:r>
            <a:r>
              <a:rPr lang="en-US" altLang="zh-CN" sz="14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CN" sz="14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      },function(){</a:t>
            </a:r>
          </a:p>
          <a:p>
            <a:r>
              <a:rPr lang="en-US" altLang="zh-CN" sz="14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          console.log("error");</a:t>
            </a:r>
          </a:p>
          <a:p>
            <a:r>
              <a:rPr lang="en-US" altLang="zh-CN" sz="14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      })</a:t>
            </a:r>
          </a:p>
          <a:p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    &lt;/script&gt;</a:t>
            </a:r>
          </a:p>
          <a:p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&lt;/head&gt;</a:t>
            </a:r>
          </a:p>
          <a:p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&lt;body&gt;</a:t>
            </a:r>
          </a:p>
          <a:p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&lt;/body&gt;</a:t>
            </a:r>
          </a:p>
          <a:p>
            <a:r>
              <a:rPr lang="en-US" altLang="zh-CN" sz="1400" dirty="0" smtClean="0">
                <a:latin typeface="Courier New" pitchFamily="49" charset="0"/>
                <a:cs typeface="Courier New" pitchFamily="49" charset="0"/>
              </a:rPr>
              <a:t>&lt;/html&gt;</a:t>
            </a:r>
            <a:endParaRPr lang="zh-CN" alt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83671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重复请求当前地理位置：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20</a:t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36588" y="2879600"/>
            <a:ext cx="3652837" cy="1503362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  <a:scene3d>
            <a:camera prst="legacyPerspectiveBottom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525713" y="3019300"/>
            <a:ext cx="15422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F8F8F8"/>
                </a:solidFill>
                <a:cs typeface="Arial" pitchFamily="34" charset="0"/>
              </a:rPr>
              <a:t>背景</a:t>
            </a:r>
            <a:endParaRPr lang="en-US" altLang="zh-CN" b="1" dirty="0" smtClean="0">
              <a:solidFill>
                <a:srgbClr val="F8F8F8"/>
              </a:solidFill>
              <a:cs typeface="Arial" pitchFamily="34" charset="0"/>
            </a:endParaRPr>
          </a:p>
          <a:p>
            <a:pPr algn="ctr">
              <a:buClr>
                <a:srgbClr val="FF0066"/>
              </a:buClr>
              <a:buSzPct val="75000"/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F8F8F8"/>
                </a:solidFill>
                <a:cs typeface="Arial" pitchFamily="34" charset="0"/>
              </a:rPr>
              <a:t>background</a:t>
            </a:r>
            <a:endParaRPr lang="zh-CN" altLang="zh-CN" b="1" dirty="0">
              <a:solidFill>
                <a:srgbClr val="F8F8F8"/>
              </a:solidFill>
              <a:cs typeface="Arial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672013" y="2874837"/>
            <a:ext cx="3786187" cy="1503363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  <a:scene3d>
            <a:camera prst="legacyPerspectiveBottomLef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148064" y="2995487"/>
            <a:ext cx="1219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F8F8F8"/>
                </a:solidFill>
                <a:cs typeface="Arial" pitchFamily="34" charset="0"/>
              </a:rPr>
              <a:t>圆角</a:t>
            </a:r>
            <a:endParaRPr lang="en-US" altLang="zh-CN" b="1" dirty="0" smtClean="0">
              <a:solidFill>
                <a:srgbClr val="F8F8F8"/>
              </a:solidFill>
              <a:cs typeface="Arial" pitchFamily="34" charset="0"/>
            </a:endParaRPr>
          </a:p>
          <a:p>
            <a:pPr algn="ctr">
              <a:buClr>
                <a:srgbClr val="FF0066"/>
              </a:buClr>
              <a:buSzPct val="75000"/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F8F8F8"/>
                </a:solidFill>
                <a:cs typeface="Arial" pitchFamily="34" charset="0"/>
              </a:rPr>
              <a:t>radius</a:t>
            </a:r>
            <a:endParaRPr lang="zh-CN" altLang="zh-CN" b="1" dirty="0">
              <a:solidFill>
                <a:srgbClr val="F8F8F8"/>
              </a:solidFill>
              <a:cs typeface="Arial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11560" y="4877965"/>
            <a:ext cx="3652838" cy="1503363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632720" y="5382021"/>
            <a:ext cx="1219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F8F8F8"/>
                </a:solidFill>
                <a:cs typeface="Arial" pitchFamily="34" charset="0"/>
              </a:rPr>
              <a:t>阴影</a:t>
            </a:r>
            <a:endParaRPr lang="en-US" altLang="zh-CN" b="1" dirty="0" smtClean="0">
              <a:solidFill>
                <a:srgbClr val="F8F8F8"/>
              </a:solidFill>
              <a:cs typeface="Arial" pitchFamily="34" charset="0"/>
            </a:endParaRPr>
          </a:p>
          <a:p>
            <a:pPr algn="ctr">
              <a:buClr>
                <a:srgbClr val="FF0066"/>
              </a:buClr>
              <a:buSzPct val="75000"/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F8F8F8"/>
                </a:solidFill>
                <a:cs typeface="Arial" pitchFamily="34" charset="0"/>
              </a:rPr>
              <a:t>shadow</a:t>
            </a:r>
            <a:endParaRPr lang="zh-CN" altLang="zh-CN" b="1" dirty="0">
              <a:solidFill>
                <a:srgbClr val="F8F8F8"/>
              </a:solidFill>
              <a:cs typeface="Arial" pitchFamily="34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676775" y="4816350"/>
            <a:ext cx="3790950" cy="1493837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  <a:scene3d>
            <a:camera prst="legacyPerspectiveTopLef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5076056" y="5238005"/>
            <a:ext cx="149416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F8F8F8"/>
                </a:solidFill>
                <a:cs typeface="Arial" pitchFamily="34" charset="0"/>
              </a:rPr>
              <a:t>变形和动画</a:t>
            </a:r>
            <a:r>
              <a:rPr lang="en-US" altLang="zh-CN" b="1" dirty="0" smtClean="0">
                <a:solidFill>
                  <a:srgbClr val="F8F8F8"/>
                </a:solidFill>
                <a:cs typeface="Arial" pitchFamily="34" charset="0"/>
              </a:rPr>
              <a:t>Transform</a:t>
            </a:r>
          </a:p>
          <a:p>
            <a:pPr algn="ctr">
              <a:buClr>
                <a:srgbClr val="FF0066"/>
              </a:buClr>
              <a:buSzPct val="75000"/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F8F8F8"/>
                </a:solidFill>
                <a:cs typeface="Arial" pitchFamily="34" charset="0"/>
              </a:rPr>
              <a:t>Animations</a:t>
            </a:r>
            <a:endParaRPr lang="zh-CN" altLang="zh-CN" b="1" dirty="0">
              <a:solidFill>
                <a:srgbClr val="F8F8F8"/>
              </a:solidFill>
              <a:cs typeface="Arial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782539" y="4994150"/>
            <a:ext cx="1773237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zh-CN" altLang="en-US" sz="1400" dirty="0" smtClean="0">
                <a:solidFill>
                  <a:srgbClr val="F8F8F8"/>
                </a:solidFill>
                <a:cs typeface="Arial" pitchFamily="34" charset="0"/>
              </a:rPr>
              <a:t>文本字体的阴影：</a:t>
            </a:r>
            <a:endParaRPr lang="en-US" altLang="zh-CN" sz="1400" dirty="0" smtClean="0">
              <a:solidFill>
                <a:srgbClr val="F8F8F8"/>
              </a:solidFill>
              <a:cs typeface="Arial" pitchFamily="34" charset="0"/>
            </a:endParaRPr>
          </a:p>
          <a:p>
            <a:pPr eaLnBrk="0" hangingPunct="0"/>
            <a:r>
              <a:rPr lang="en-US" altLang="zh-CN" sz="1400" dirty="0" smtClean="0">
                <a:solidFill>
                  <a:srgbClr val="F8F8F8"/>
                </a:solidFill>
                <a:cs typeface="Arial" pitchFamily="34" charset="0"/>
              </a:rPr>
              <a:t>text-shadow</a:t>
            </a:r>
          </a:p>
          <a:p>
            <a:pPr eaLnBrk="0" hangingPunct="0"/>
            <a:endParaRPr lang="en-US" altLang="zh-CN" sz="1400" dirty="0" smtClean="0">
              <a:solidFill>
                <a:srgbClr val="F8F8F8"/>
              </a:solidFill>
              <a:cs typeface="Arial" pitchFamily="34" charset="0"/>
            </a:endParaRPr>
          </a:p>
          <a:p>
            <a:pPr eaLnBrk="0" hangingPunct="0"/>
            <a:r>
              <a:rPr lang="zh-CN" altLang="en-US" sz="1400" dirty="0" smtClean="0">
                <a:solidFill>
                  <a:srgbClr val="F8F8F8"/>
                </a:solidFill>
                <a:cs typeface="Arial" pitchFamily="34" charset="0"/>
              </a:rPr>
              <a:t>合模型的阴影：</a:t>
            </a:r>
            <a:endParaRPr lang="en-US" altLang="zh-CN" sz="1400" dirty="0" smtClean="0">
              <a:solidFill>
                <a:srgbClr val="F8F8F8"/>
              </a:solidFill>
              <a:cs typeface="Arial" pitchFamily="34" charset="0"/>
            </a:endParaRPr>
          </a:p>
          <a:p>
            <a:pPr eaLnBrk="0" hangingPunct="0"/>
            <a:r>
              <a:rPr lang="en-US" altLang="zh-CN" sz="1400" dirty="0" smtClean="0">
                <a:solidFill>
                  <a:srgbClr val="F8F8F8"/>
                </a:solidFill>
                <a:cs typeface="Arial" pitchFamily="34" charset="0"/>
              </a:rPr>
              <a:t>box-shadow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853976" y="2998662"/>
            <a:ext cx="1701800" cy="9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zh-CN" altLang="zh-CN" sz="1400" dirty="0">
                <a:solidFill>
                  <a:srgbClr val="F8F8F8"/>
                </a:solidFill>
                <a:cs typeface="Arial" pitchFamily="34" charset="0"/>
              </a:rPr>
              <a:t> </a:t>
            </a:r>
            <a:r>
              <a:rPr lang="en-US" altLang="zh-CN" sz="1400" dirty="0" err="1" smtClean="0">
                <a:solidFill>
                  <a:srgbClr val="F8F8F8"/>
                </a:solidFill>
                <a:cs typeface="Arial" pitchFamily="34" charset="0"/>
              </a:rPr>
              <a:t>webkit</a:t>
            </a:r>
            <a:r>
              <a:rPr lang="zh-CN" altLang="en-US" sz="1400" dirty="0" smtClean="0">
                <a:solidFill>
                  <a:srgbClr val="F8F8F8"/>
                </a:solidFill>
                <a:cs typeface="Arial" pitchFamily="34" charset="0"/>
              </a:rPr>
              <a:t>特性</a:t>
            </a:r>
            <a:endParaRPr lang="zh-CN" altLang="zh-CN" sz="1400" dirty="0">
              <a:solidFill>
                <a:srgbClr val="F8F8F8"/>
              </a:solidFill>
              <a:cs typeface="Arial" pitchFamily="34" charset="0"/>
            </a:endParaRPr>
          </a:p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zh-CN" altLang="en-US" sz="1400" dirty="0" smtClean="0">
                <a:solidFill>
                  <a:srgbClr val="F8F8F8"/>
                </a:solidFill>
                <a:cs typeface="Arial" pitchFamily="34" charset="0"/>
              </a:rPr>
              <a:t> 多图片背景</a:t>
            </a:r>
            <a:endParaRPr lang="zh-CN" altLang="zh-CN" sz="1400" dirty="0">
              <a:solidFill>
                <a:srgbClr val="F8F8F8"/>
              </a:solidFill>
              <a:cs typeface="Arial" pitchFamily="34" charset="0"/>
            </a:endParaRPr>
          </a:p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zh-CN" altLang="zh-CN" sz="1400" dirty="0">
                <a:solidFill>
                  <a:srgbClr val="F8F8F8"/>
                </a:solidFill>
                <a:cs typeface="Arial" pitchFamily="34" charset="0"/>
              </a:rPr>
              <a:t> </a:t>
            </a:r>
            <a:r>
              <a:rPr lang="zh-CN" altLang="en-US" sz="1400" dirty="0" smtClean="0">
                <a:solidFill>
                  <a:srgbClr val="F8F8F8"/>
                </a:solidFill>
                <a:cs typeface="Arial" pitchFamily="34" charset="0"/>
              </a:rPr>
              <a:t>自定义渐变</a:t>
            </a:r>
            <a:endParaRPr lang="zh-CN" altLang="zh-CN" sz="1400" dirty="0">
              <a:solidFill>
                <a:srgbClr val="F8F8F8"/>
              </a:solidFill>
              <a:cs typeface="Arial" pitchFamily="34" charset="0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6372200" y="3041525"/>
            <a:ext cx="2005038" cy="698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1400" dirty="0" smtClean="0">
                <a:solidFill>
                  <a:srgbClr val="F8F8F8"/>
                </a:solidFill>
                <a:cs typeface="Arial" pitchFamily="34" charset="0"/>
              </a:rPr>
              <a:t>border-radius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zh-CN" sz="1400" dirty="0" smtClean="0">
                <a:solidFill>
                  <a:srgbClr val="F8F8F8"/>
                </a:solidFill>
                <a:cs typeface="Arial" pitchFamily="34" charset="0"/>
              </a:rPr>
              <a:t>-</a:t>
            </a:r>
            <a:r>
              <a:rPr lang="en-US" altLang="zh-CN" sz="1400" dirty="0" err="1" smtClean="0">
                <a:solidFill>
                  <a:srgbClr val="F8F8F8"/>
                </a:solidFill>
                <a:cs typeface="Arial" pitchFamily="34" charset="0"/>
              </a:rPr>
              <a:t>webkit</a:t>
            </a:r>
            <a:r>
              <a:rPr lang="en-US" altLang="zh-CN" sz="1400" dirty="0" smtClean="0">
                <a:solidFill>
                  <a:srgbClr val="F8F8F8"/>
                </a:solidFill>
                <a:cs typeface="Arial" pitchFamily="34" charset="0"/>
              </a:rPr>
              <a:t>-border-radius</a:t>
            </a:r>
            <a:endParaRPr lang="zh-CN" altLang="zh-CN" sz="1400" dirty="0">
              <a:solidFill>
                <a:srgbClr val="F8F8F8"/>
              </a:solidFill>
              <a:cs typeface="Arial" pitchFamily="34" charset="0"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6588224" y="5037012"/>
            <a:ext cx="1791344" cy="121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zh-CN" altLang="zh-CN" sz="1400" dirty="0">
                <a:solidFill>
                  <a:srgbClr val="F8F8F8"/>
                </a:solidFill>
                <a:cs typeface="Arial" pitchFamily="34" charset="0"/>
              </a:rPr>
              <a:t> </a:t>
            </a:r>
            <a:r>
              <a:rPr lang="zh-CN" altLang="en-US" sz="1400" dirty="0" smtClean="0">
                <a:solidFill>
                  <a:srgbClr val="F8F8F8"/>
                </a:solidFill>
                <a:cs typeface="Arial" pitchFamily="34" charset="0"/>
              </a:rPr>
              <a:t>缩放、倾斜、移动</a:t>
            </a:r>
            <a:endParaRPr lang="zh-CN" altLang="zh-CN" sz="1400" dirty="0">
              <a:solidFill>
                <a:srgbClr val="F8F8F8"/>
              </a:solidFill>
              <a:cs typeface="Arial" pitchFamily="34" charset="0"/>
            </a:endParaRPr>
          </a:p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zh-CN" altLang="zh-CN" sz="1400" dirty="0">
                <a:solidFill>
                  <a:srgbClr val="F8F8F8"/>
                </a:solidFill>
                <a:cs typeface="Arial" pitchFamily="34" charset="0"/>
              </a:rPr>
              <a:t> </a:t>
            </a:r>
            <a:r>
              <a:rPr lang="en-US" altLang="zh-CN" sz="1400" dirty="0" smtClean="0">
                <a:solidFill>
                  <a:srgbClr val="F8F8F8"/>
                </a:solidFill>
                <a:cs typeface="Arial" pitchFamily="34" charset="0"/>
              </a:rPr>
              <a:t>linear</a:t>
            </a:r>
            <a:r>
              <a:rPr lang="zh-CN" altLang="en-US" sz="1400" dirty="0" smtClean="0">
                <a:solidFill>
                  <a:srgbClr val="F8F8F8"/>
                </a:solidFill>
                <a:cs typeface="Arial" pitchFamily="34" charset="0"/>
              </a:rPr>
              <a:t>、</a:t>
            </a:r>
            <a:r>
              <a:rPr lang="en-US" altLang="zh-CN" sz="1400" dirty="0" smtClean="0">
                <a:solidFill>
                  <a:srgbClr val="F8F8F8"/>
                </a:solidFill>
                <a:cs typeface="Arial" pitchFamily="34" charset="0"/>
              </a:rPr>
              <a:t>ease</a:t>
            </a:r>
            <a:endParaRPr lang="zh-CN" altLang="zh-CN" sz="1400" dirty="0">
              <a:solidFill>
                <a:srgbClr val="F8F8F8"/>
              </a:solidFill>
              <a:cs typeface="Arial" pitchFamily="34" charset="0"/>
            </a:endParaRPr>
          </a:p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zh-CN" altLang="zh-CN" sz="1400" dirty="0">
                <a:solidFill>
                  <a:srgbClr val="F8F8F8"/>
                </a:solidFill>
                <a:cs typeface="Arial" pitchFamily="34" charset="0"/>
              </a:rPr>
              <a:t> </a:t>
            </a:r>
            <a:r>
              <a:rPr lang="en-US" altLang="zh-CN" sz="1400" dirty="0" smtClean="0">
                <a:solidFill>
                  <a:srgbClr val="F8F8F8"/>
                </a:solidFill>
                <a:cs typeface="Arial" pitchFamily="34" charset="0"/>
              </a:rPr>
              <a:t>ease-in</a:t>
            </a:r>
            <a:r>
              <a:rPr lang="zh-CN" altLang="en-US" sz="1400" dirty="0" smtClean="0">
                <a:solidFill>
                  <a:srgbClr val="F8F8F8"/>
                </a:solidFill>
                <a:cs typeface="Arial" pitchFamily="34" charset="0"/>
              </a:rPr>
              <a:t>、</a:t>
            </a:r>
            <a:r>
              <a:rPr lang="en-US" altLang="zh-CN" sz="1400" dirty="0" smtClean="0">
                <a:solidFill>
                  <a:srgbClr val="F8F8F8"/>
                </a:solidFill>
                <a:cs typeface="Arial" pitchFamily="34" charset="0"/>
              </a:rPr>
              <a:t>ease-out</a:t>
            </a:r>
          </a:p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zh-CN" altLang="zh-CN" sz="1400" dirty="0" smtClean="0">
                <a:solidFill>
                  <a:srgbClr val="F8F8F8"/>
                </a:solidFill>
                <a:cs typeface="Arial" pitchFamily="34" charset="0"/>
              </a:rPr>
              <a:t> </a:t>
            </a:r>
            <a:r>
              <a:rPr lang="en-US" altLang="zh-CN" sz="1400" dirty="0" smtClean="0">
                <a:solidFill>
                  <a:srgbClr val="F8F8F8"/>
                </a:solidFill>
                <a:cs typeface="Arial" pitchFamily="34" charset="0"/>
              </a:rPr>
              <a:t>ease-in-out</a:t>
            </a:r>
            <a:endParaRPr lang="zh-CN" altLang="zh-CN" sz="1400" dirty="0">
              <a:solidFill>
                <a:srgbClr val="F8F8F8"/>
              </a:solidFill>
              <a:cs typeface="Arial" pitchFamily="34" charset="0"/>
            </a:endParaRP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725488" y="908720"/>
            <a:ext cx="750093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3200" b="1" dirty="0" smtClean="0">
                <a:latin typeface="+mj-ea"/>
                <a:ea typeface="+mj-ea"/>
                <a:cs typeface="Arial" pitchFamily="34" charset="0"/>
              </a:rPr>
              <a:t>CSS3</a:t>
            </a:r>
            <a:r>
              <a:rPr lang="zh-CN" altLang="en-US" sz="1600" dirty="0" smtClean="0">
                <a:latin typeface="+mj-ea"/>
                <a:ea typeface="+mj-ea"/>
                <a:cs typeface="Arial" pitchFamily="34" charset="0"/>
              </a:rPr>
              <a:t>虽然在现代浏览器中的支持程度各不相同。但在移动</a:t>
            </a:r>
            <a:r>
              <a:rPr lang="en-US" altLang="zh-CN" sz="1600" dirty="0" smtClean="0">
                <a:latin typeface="+mj-ea"/>
                <a:ea typeface="+mj-ea"/>
                <a:cs typeface="Arial" pitchFamily="34" charset="0"/>
              </a:rPr>
              <a:t>Web</a:t>
            </a:r>
            <a:r>
              <a:rPr lang="zh-CN" altLang="en-US" sz="1600" dirty="0" smtClean="0">
                <a:latin typeface="+mj-ea"/>
                <a:ea typeface="+mj-ea"/>
                <a:cs typeface="Arial" pitchFamily="34" charset="0"/>
              </a:rPr>
              <a:t>浏览器上，</a:t>
            </a:r>
            <a:r>
              <a:rPr lang="en-US" altLang="zh-CN" sz="1600" dirty="0" smtClean="0">
                <a:latin typeface="+mj-ea"/>
                <a:ea typeface="+mj-ea"/>
                <a:cs typeface="Arial" pitchFamily="34" charset="0"/>
              </a:rPr>
              <a:t>Android </a:t>
            </a:r>
            <a:r>
              <a:rPr lang="en-US" altLang="zh-CN" sz="1600" dirty="0" err="1" smtClean="0">
                <a:latin typeface="+mj-ea"/>
                <a:ea typeface="+mj-ea"/>
                <a:cs typeface="Arial" pitchFamily="34" charset="0"/>
              </a:rPr>
              <a:t>Broswer</a:t>
            </a:r>
            <a:r>
              <a:rPr lang="zh-CN" altLang="en-US" sz="1600" dirty="0" smtClean="0">
                <a:latin typeface="+mj-ea"/>
                <a:ea typeface="+mj-ea"/>
                <a:cs typeface="Arial" pitchFamily="34" charset="0"/>
              </a:rPr>
              <a:t>和</a:t>
            </a:r>
            <a:r>
              <a:rPr lang="en-US" altLang="zh-CN" sz="1600" dirty="0" err="1" smtClean="0">
                <a:latin typeface="+mj-ea"/>
                <a:ea typeface="+mj-ea"/>
                <a:cs typeface="Arial" pitchFamily="34" charset="0"/>
              </a:rPr>
              <a:t>iOS</a:t>
            </a:r>
            <a:r>
              <a:rPr lang="en-US" altLang="zh-CN" sz="1600" dirty="0" smtClean="0">
                <a:latin typeface="+mj-ea"/>
                <a:ea typeface="+mj-ea"/>
                <a:cs typeface="Arial" pitchFamily="34" charset="0"/>
              </a:rPr>
              <a:t> Safari</a:t>
            </a:r>
            <a:r>
              <a:rPr lang="zh-CN" altLang="en-US" sz="1600" dirty="0" smtClean="0">
                <a:latin typeface="+mj-ea"/>
                <a:ea typeface="+mj-ea"/>
                <a:cs typeface="Arial" pitchFamily="34" charset="0"/>
              </a:rPr>
              <a:t>基本上占据重要的位置，并且他们都将</a:t>
            </a:r>
            <a:r>
              <a:rPr lang="en-US" altLang="zh-CN" sz="1600" dirty="0" err="1" smtClean="0">
                <a:latin typeface="+mj-ea"/>
                <a:ea typeface="+mj-ea"/>
                <a:cs typeface="Arial" pitchFamily="34" charset="0"/>
              </a:rPr>
              <a:t>Webkit</a:t>
            </a:r>
            <a:r>
              <a:rPr lang="zh-CN" altLang="en-US" sz="1600" dirty="0" smtClean="0">
                <a:latin typeface="+mj-ea"/>
                <a:ea typeface="+mj-ea"/>
                <a:cs typeface="Arial" pitchFamily="34" charset="0"/>
              </a:rPr>
              <a:t>作为浏览器内核。</a:t>
            </a:r>
            <a:endParaRPr lang="en-US" altLang="zh-CN" sz="1600" dirty="0" smtClean="0">
              <a:latin typeface="+mj-ea"/>
              <a:ea typeface="+mj-ea"/>
              <a:cs typeface="Arial" pitchFamily="34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  <a:cs typeface="Arial" pitchFamily="34" charset="0"/>
              </a:rPr>
              <a:t>以下</a:t>
            </a:r>
            <a:r>
              <a:rPr lang="en-US" altLang="zh-CN" sz="1600" dirty="0" smtClean="0">
                <a:latin typeface="+mj-ea"/>
                <a:ea typeface="+mj-ea"/>
                <a:cs typeface="Arial" pitchFamily="34" charset="0"/>
              </a:rPr>
              <a:t>CSS3</a:t>
            </a:r>
            <a:r>
              <a:rPr lang="zh-CN" altLang="en-US" sz="1600" dirty="0" smtClean="0">
                <a:latin typeface="+mj-ea"/>
                <a:ea typeface="+mj-ea"/>
                <a:cs typeface="Arial" pitchFamily="34" charset="0"/>
              </a:rPr>
              <a:t>特性非常适合在这两个主流的移动</a:t>
            </a:r>
            <a:r>
              <a:rPr lang="en-US" altLang="zh-CN" sz="1600" dirty="0" smtClean="0">
                <a:latin typeface="+mj-ea"/>
                <a:ea typeface="+mj-ea"/>
                <a:cs typeface="Arial" pitchFamily="34" charset="0"/>
              </a:rPr>
              <a:t>Web</a:t>
            </a:r>
            <a:r>
              <a:rPr lang="zh-CN" altLang="en-US" sz="1600" dirty="0" smtClean="0">
                <a:latin typeface="+mj-ea"/>
                <a:ea typeface="+mj-ea"/>
                <a:cs typeface="Arial" pitchFamily="34" charset="0"/>
              </a:rPr>
              <a:t>浏览器中应用。</a:t>
            </a:r>
            <a:endParaRPr lang="zh-CN" altLang="zh-CN" sz="1600" dirty="0"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35" name="Group 33"/>
          <p:cNvGrpSpPr>
            <a:grpSpLocks/>
          </p:cNvGrpSpPr>
          <p:nvPr/>
        </p:nvGrpSpPr>
        <p:grpSpPr bwMode="auto">
          <a:xfrm>
            <a:off x="3608388" y="3843212"/>
            <a:ext cx="1660525" cy="1612900"/>
            <a:chOff x="0" y="0"/>
            <a:chExt cx="901" cy="888"/>
          </a:xfrm>
        </p:grpSpPr>
        <p:pic>
          <p:nvPicPr>
            <p:cNvPr id="36" name="Picture 34" descr="circuler_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01" cy="886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</p:spPr>
        </p:pic>
        <p:sp>
          <p:nvSpPr>
            <p:cNvPr id="37" name="Oval 35"/>
            <p:cNvSpPr>
              <a:spLocks noChangeArrowheads="1"/>
            </p:cNvSpPr>
            <p:nvPr/>
          </p:nvSpPr>
          <p:spPr bwMode="auto">
            <a:xfrm>
              <a:off x="0" y="0"/>
              <a:ext cx="895" cy="888"/>
            </a:xfrm>
            <a:prstGeom prst="ellipse">
              <a:avLst/>
            </a:prstGeom>
            <a:gradFill rotWithShape="1">
              <a:gsLst>
                <a:gs pos="0">
                  <a:srgbClr val="FFFF99">
                    <a:gamma/>
                    <a:shade val="26275"/>
                    <a:invGamma/>
                    <a:alpha val="89999"/>
                  </a:srgbClr>
                </a:gs>
                <a:gs pos="50000">
                  <a:srgbClr val="FFFF99">
                    <a:alpha val="45000"/>
                  </a:srgbClr>
                </a:gs>
                <a:gs pos="100000">
                  <a:srgbClr val="FFFF99">
                    <a:gamma/>
                    <a:shade val="26275"/>
                    <a:invGamma/>
                    <a:alpha val="89999"/>
                  </a:srgbClr>
                </a:gs>
              </a:gsLst>
              <a:lin ang="5400000" scaled="1"/>
            </a:gradFill>
            <a:ln w="57150" cmpd="sng">
              <a:solidFill>
                <a:srgbClr val="F8F8F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未知"/>
            <p:cNvSpPr>
              <a:spLocks/>
            </p:cNvSpPr>
            <p:nvPr/>
          </p:nvSpPr>
          <p:spPr bwMode="auto">
            <a:xfrm>
              <a:off x="93" y="18"/>
              <a:ext cx="703" cy="308"/>
            </a:xfrm>
            <a:custGeom>
              <a:avLst/>
              <a:gdLst/>
              <a:ahLst/>
              <a:cxnLst>
                <a:cxn ang="0">
                  <a:pos x="1301" y="401"/>
                </a:cxn>
                <a:cxn ang="0">
                  <a:pos x="1317" y="442"/>
                </a:cxn>
                <a:cxn ang="0">
                  <a:pos x="1321" y="481"/>
                </a:cxn>
                <a:cxn ang="0">
                  <a:pos x="1315" y="516"/>
                </a:cxn>
                <a:cxn ang="0">
                  <a:pos x="1298" y="550"/>
                </a:cxn>
                <a:cxn ang="0">
                  <a:pos x="1272" y="579"/>
                </a:cxn>
                <a:cxn ang="0">
                  <a:pos x="1239" y="604"/>
                </a:cxn>
                <a:cxn ang="0">
                  <a:pos x="1196" y="628"/>
                </a:cxn>
                <a:cxn ang="0">
                  <a:pos x="1147" y="649"/>
                </a:cxn>
                <a:cxn ang="0">
                  <a:pos x="1092" y="667"/>
                </a:cxn>
                <a:cxn ang="0">
                  <a:pos x="1031" y="683"/>
                </a:cxn>
                <a:cxn ang="0">
                  <a:pos x="967" y="694"/>
                </a:cxn>
                <a:cxn ang="0">
                  <a:pos x="896" y="704"/>
                </a:cxn>
                <a:cxn ang="0">
                  <a:pos x="824" y="710"/>
                </a:cxn>
                <a:cxn ang="0">
                  <a:pos x="795" y="712"/>
                </a:cxn>
                <a:cxn ang="0">
                  <a:pos x="476" y="712"/>
                </a:cxn>
                <a:cxn ang="0">
                  <a:pos x="472" y="712"/>
                </a:cxn>
                <a:cxn ang="0">
                  <a:pos x="409" y="708"/>
                </a:cxn>
                <a:cxn ang="0">
                  <a:pos x="348" y="704"/>
                </a:cxn>
                <a:cxn ang="0">
                  <a:pos x="290" y="696"/>
                </a:cxn>
                <a:cxn ang="0">
                  <a:pos x="235" y="689"/>
                </a:cxn>
                <a:cxn ang="0">
                  <a:pos x="186" y="677"/>
                </a:cxn>
                <a:cxn ang="0">
                  <a:pos x="141" y="663"/>
                </a:cxn>
                <a:cxn ang="0">
                  <a:pos x="102" y="648"/>
                </a:cxn>
                <a:cxn ang="0">
                  <a:pos x="67" y="630"/>
                </a:cxn>
                <a:cxn ang="0">
                  <a:pos x="39" y="608"/>
                </a:cxn>
                <a:cxn ang="0">
                  <a:pos x="18" y="583"/>
                </a:cxn>
                <a:cxn ang="0">
                  <a:pos x="6" y="554"/>
                </a:cxn>
                <a:cxn ang="0">
                  <a:pos x="0" y="524"/>
                </a:cxn>
                <a:cxn ang="0">
                  <a:pos x="0" y="520"/>
                </a:cxn>
                <a:cxn ang="0">
                  <a:pos x="4" y="487"/>
                </a:cxn>
                <a:cxn ang="0">
                  <a:pos x="16" y="446"/>
                </a:cxn>
                <a:cxn ang="0">
                  <a:pos x="51" y="370"/>
                </a:cxn>
                <a:cxn ang="0">
                  <a:pos x="94" y="299"/>
                </a:cxn>
                <a:cxn ang="0">
                  <a:pos x="147" y="235"/>
                </a:cxn>
                <a:cxn ang="0">
                  <a:pos x="204" y="176"/>
                </a:cxn>
                <a:cxn ang="0">
                  <a:pos x="270" y="125"/>
                </a:cxn>
                <a:cxn ang="0">
                  <a:pos x="341" y="82"/>
                </a:cxn>
                <a:cxn ang="0">
                  <a:pos x="415" y="47"/>
                </a:cxn>
                <a:cxn ang="0">
                  <a:pos x="497" y="21"/>
                </a:cxn>
                <a:cxn ang="0">
                  <a:pos x="581" y="6"/>
                </a:cxn>
                <a:cxn ang="0">
                  <a:pos x="667" y="0"/>
                </a:cxn>
                <a:cxn ang="0">
                  <a:pos x="667" y="0"/>
                </a:cxn>
                <a:cxn ang="0">
                  <a:pos x="759" y="6"/>
                </a:cxn>
                <a:cxn ang="0">
                  <a:pos x="847" y="23"/>
                </a:cxn>
                <a:cxn ang="0">
                  <a:pos x="932" y="53"/>
                </a:cxn>
                <a:cxn ang="0">
                  <a:pos x="1010" y="90"/>
                </a:cxn>
                <a:cxn ang="0">
                  <a:pos x="1082" y="137"/>
                </a:cxn>
                <a:cxn ang="0">
                  <a:pos x="1149" y="194"/>
                </a:cxn>
                <a:cxn ang="0">
                  <a:pos x="1208" y="256"/>
                </a:cxn>
                <a:cxn ang="0">
                  <a:pos x="1258" y="325"/>
                </a:cxn>
                <a:cxn ang="0">
                  <a:pos x="1301" y="401"/>
                </a:cxn>
                <a:cxn ang="0">
                  <a:pos x="1301" y="401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E2E1B7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9" name="Group 37"/>
            <p:cNvGrpSpPr>
              <a:grpSpLocks/>
            </p:cNvGrpSpPr>
            <p:nvPr/>
          </p:nvGrpSpPr>
          <p:grpSpPr bwMode="auto">
            <a:xfrm rot="-1297425" flipH="1" flipV="1">
              <a:off x="68" y="693"/>
              <a:ext cx="781" cy="188"/>
              <a:chOff x="0" y="0"/>
              <a:chExt cx="893" cy="246"/>
            </a:xfrm>
          </p:grpSpPr>
          <p:grpSp>
            <p:nvGrpSpPr>
              <p:cNvPr id="40" name="Group 38"/>
              <p:cNvGrpSpPr>
                <a:grpSpLocks/>
              </p:cNvGrpSpPr>
              <p:nvPr/>
            </p:nvGrpSpPr>
            <p:grpSpPr bwMode="auto">
              <a:xfrm>
                <a:off x="0" y="0"/>
                <a:ext cx="743" cy="185"/>
                <a:chOff x="0" y="0"/>
                <a:chExt cx="1118" cy="279"/>
              </a:xfrm>
            </p:grpSpPr>
            <p:sp>
              <p:nvSpPr>
                <p:cNvPr id="46" name="AutoShape 39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AutoShape 40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AutoShape 41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AutoShape 42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Group 43"/>
              <p:cNvGrpSpPr>
                <a:grpSpLocks/>
              </p:cNvGrpSpPr>
              <p:nvPr/>
            </p:nvGrpSpPr>
            <p:grpSpPr bwMode="auto">
              <a:xfrm rot="1353540">
                <a:off x="150" y="60"/>
                <a:ext cx="743" cy="186"/>
                <a:chOff x="0" y="0"/>
                <a:chExt cx="1118" cy="279"/>
              </a:xfrm>
            </p:grpSpPr>
            <p:sp>
              <p:nvSpPr>
                <p:cNvPr id="42" name="AutoShape 44"/>
                <p:cNvSpPr>
                  <a:spLocks noChangeArrowheads="1"/>
                </p:cNvSpPr>
                <p:nvPr/>
              </p:nvSpPr>
              <p:spPr bwMode="auto">
                <a:xfrm rot="5263130">
                  <a:off x="293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" name="AutoShape 45"/>
                <p:cNvSpPr>
                  <a:spLocks noChangeArrowheads="1"/>
                </p:cNvSpPr>
                <p:nvPr/>
              </p:nvSpPr>
              <p:spPr bwMode="auto">
                <a:xfrm rot="6078281">
                  <a:off x="429" y="-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AutoShape 46"/>
                <p:cNvSpPr>
                  <a:spLocks noChangeArrowheads="1"/>
                </p:cNvSpPr>
                <p:nvPr/>
              </p:nvSpPr>
              <p:spPr bwMode="auto">
                <a:xfrm rot="6373927">
                  <a:off x="505" y="-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AutoShape 47"/>
                <p:cNvSpPr>
                  <a:spLocks noChangeArrowheads="1"/>
                </p:cNvSpPr>
                <p:nvPr/>
              </p:nvSpPr>
              <p:spPr bwMode="auto">
                <a:xfrm rot="6906312">
                  <a:off x="595" y="-24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3787775" y="4338512"/>
            <a:ext cx="12890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3200" b="1" dirty="0" smtClean="0">
                <a:solidFill>
                  <a:srgbClr val="080808"/>
                </a:solidFill>
                <a:cs typeface="Arial" pitchFamily="34" charset="0"/>
              </a:rPr>
              <a:t>CSS3</a:t>
            </a:r>
            <a:endParaRPr lang="zh-CN" altLang="zh-CN" sz="3200" b="1" dirty="0">
              <a:solidFill>
                <a:srgbClr val="080808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JS</a:t>
            </a:r>
            <a:r>
              <a:rPr lang="zh-CN" altLang="en-US" dirty="0" smtClean="0"/>
              <a:t>框架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21</a:t>
            </a:fld>
            <a:r>
              <a:rPr lang="zh-CN" altLang="en-US" smtClean="0"/>
              <a:t> 页</a:t>
            </a:r>
            <a:endParaRPr lang="zh-CN" altLang="en-US"/>
          </a:p>
        </p:txBody>
      </p:sp>
      <p:pic>
        <p:nvPicPr>
          <p:cNvPr id="4098" name="Picture 2" descr="X:\developer\HTML5\分享\素材\jquery-mobile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2204864"/>
            <a:ext cx="3225800" cy="128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0" name="Picture 4" descr="X:\developer\HTML5\分享\素材\sencha-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2348880"/>
            <a:ext cx="2438400" cy="10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1" name="Picture 5" descr="X:\developer\HTML5\分享\素材\phonegap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4509120"/>
            <a:ext cx="2620879" cy="108012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588224" y="544522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and more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三大主流移动</a:t>
            </a:r>
            <a:r>
              <a:rPr lang="en-US" altLang="zh-CN" dirty="0" smtClean="0"/>
              <a:t>JS</a:t>
            </a:r>
            <a:r>
              <a:rPr lang="zh-CN" altLang="en-US" dirty="0" smtClean="0"/>
              <a:t>框架对比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22</a:t>
            </a:fld>
            <a:r>
              <a:rPr lang="zh-CN" altLang="en-US" smtClean="0"/>
              <a:t> 页</a:t>
            </a:r>
            <a:endParaRPr lang="zh-CN" altLang="en-US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043608" y="2060848"/>
            <a:ext cx="6984776" cy="4117975"/>
            <a:chOff x="0" y="0"/>
            <a:chExt cx="3696" cy="2754"/>
          </a:xfrm>
        </p:grpSpPr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0" y="0"/>
              <a:ext cx="3696" cy="847"/>
              <a:chOff x="0" y="0"/>
              <a:chExt cx="3984" cy="942"/>
            </a:xfrm>
          </p:grpSpPr>
          <p:sp>
            <p:nvSpPr>
              <p:cNvPr id="21" name="AutoShape 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84" cy="912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DDDDDD">
                      <a:gamma/>
                      <a:tint val="36471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38100" cmpd="sng">
                <a:solidFill>
                  <a:srgbClr val="FFFFFF"/>
                </a:solidFill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Text Box 10"/>
              <p:cNvSpPr txBox="1">
                <a:spLocks noChangeArrowheads="1"/>
              </p:cNvSpPr>
              <p:nvPr/>
            </p:nvSpPr>
            <p:spPr bwMode="auto">
              <a:xfrm>
                <a:off x="960" y="141"/>
                <a:ext cx="1258" cy="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zh-CN" altLang="en-US" sz="1600" dirty="0" smtClean="0">
                    <a:cs typeface="Arial" pitchFamily="34" charset="0"/>
                  </a:rPr>
                  <a:t>跨平台，继承</a:t>
                </a:r>
                <a:r>
                  <a:rPr lang="en-US" altLang="zh-CN" sz="1600" dirty="0" smtClean="0">
                    <a:cs typeface="Arial" pitchFamily="34" charset="0"/>
                  </a:rPr>
                  <a:t>Ext</a:t>
                </a:r>
                <a:r>
                  <a:rPr lang="zh-CN" altLang="en-US" sz="1600" dirty="0" smtClean="0">
                    <a:cs typeface="Arial" pitchFamily="34" charset="0"/>
                  </a:rPr>
                  <a:t>风格</a:t>
                </a:r>
                <a:endParaRPr lang="en-US" altLang="zh-CN" sz="1600" dirty="0" smtClean="0">
                  <a:cs typeface="Arial" pitchFamily="34" charset="0"/>
                </a:endParaRPr>
              </a:p>
              <a:p>
                <a:pPr eaLnBrk="0" hangingPunct="0"/>
                <a:r>
                  <a:rPr lang="zh-CN" altLang="en-US" sz="1600" dirty="0" smtClean="0">
                    <a:cs typeface="Arial" pitchFamily="34" charset="0"/>
                  </a:rPr>
                  <a:t>丰富的</a:t>
                </a:r>
                <a:r>
                  <a:rPr lang="en-US" altLang="zh-CN" sz="1600" dirty="0" smtClean="0">
                    <a:cs typeface="Arial" pitchFamily="34" charset="0"/>
                  </a:rPr>
                  <a:t>UI</a:t>
                </a:r>
                <a:r>
                  <a:rPr lang="zh-CN" altLang="en-US" sz="1600" dirty="0" smtClean="0">
                    <a:cs typeface="Arial" pitchFamily="34" charset="0"/>
                  </a:rPr>
                  <a:t>组件</a:t>
                </a:r>
                <a:endParaRPr lang="en-US" altLang="zh-CN" sz="1600" dirty="0" smtClean="0">
                  <a:cs typeface="Arial" pitchFamily="34" charset="0"/>
                </a:endParaRPr>
              </a:p>
              <a:p>
                <a:pPr eaLnBrk="0" hangingPunct="0"/>
                <a:r>
                  <a:rPr lang="zh-CN" altLang="en-US" sz="1600" dirty="0" smtClean="0">
                    <a:cs typeface="Arial" pitchFamily="34" charset="0"/>
                  </a:rPr>
                  <a:t>酷似</a:t>
                </a:r>
                <a:r>
                  <a:rPr lang="en-US" altLang="zh-CN" sz="1600" dirty="0" smtClean="0">
                    <a:cs typeface="Arial" pitchFamily="34" charset="0"/>
                  </a:rPr>
                  <a:t>Native </a:t>
                </a:r>
                <a:r>
                  <a:rPr lang="zh-CN" altLang="en-US" sz="1600" dirty="0" smtClean="0">
                    <a:cs typeface="Arial" pitchFamily="34" charset="0"/>
                  </a:rPr>
                  <a:t>原生</a:t>
                </a:r>
                <a:r>
                  <a:rPr lang="en-US" altLang="zh-CN" sz="1600" dirty="0" smtClean="0">
                    <a:cs typeface="Arial" pitchFamily="34" charset="0"/>
                  </a:rPr>
                  <a:t>App</a:t>
                </a:r>
              </a:p>
              <a:p>
                <a:pPr eaLnBrk="0" hangingPunct="0"/>
                <a:endParaRPr lang="zh-CN" altLang="zh-CN" sz="1600" dirty="0">
                  <a:cs typeface="Arial" pitchFamily="34" charset="0"/>
                </a:endParaRPr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0" y="964"/>
              <a:ext cx="3696" cy="821"/>
              <a:chOff x="0" y="0"/>
              <a:chExt cx="3984" cy="912"/>
            </a:xfrm>
          </p:grpSpPr>
          <p:sp>
            <p:nvSpPr>
              <p:cNvPr id="15" name="AutoShape 1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84" cy="912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DDDDDD">
                      <a:gamma/>
                      <a:tint val="39216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38100" cmpd="sng">
                <a:solidFill>
                  <a:srgbClr val="FFFFFF"/>
                </a:solidFill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Text Box 17"/>
              <p:cNvSpPr txBox="1">
                <a:spLocks noChangeArrowheads="1"/>
              </p:cNvSpPr>
              <p:nvPr/>
            </p:nvSpPr>
            <p:spPr bwMode="auto">
              <a:xfrm>
                <a:off x="960" y="125"/>
                <a:ext cx="1176" cy="6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zh-CN" altLang="en-US" sz="1600" dirty="0" smtClean="0">
                    <a:cs typeface="Arial" pitchFamily="34" charset="0"/>
                  </a:rPr>
                  <a:t>基于</a:t>
                </a:r>
                <a:r>
                  <a:rPr lang="en-US" altLang="zh-CN" sz="1600" dirty="0" err="1" smtClean="0">
                    <a:cs typeface="Arial" pitchFamily="34" charset="0"/>
                  </a:rPr>
                  <a:t>jQuery</a:t>
                </a:r>
                <a:endParaRPr lang="en-US" altLang="zh-CN" sz="1600" dirty="0" smtClean="0">
                  <a:cs typeface="Arial" pitchFamily="34" charset="0"/>
                </a:endParaRPr>
              </a:p>
              <a:p>
                <a:pPr eaLnBrk="0" hangingPunct="0"/>
                <a:r>
                  <a:rPr lang="zh-CN" altLang="en-US" sz="1600" dirty="0" smtClean="0">
                    <a:cs typeface="Arial" pitchFamily="34" charset="0"/>
                  </a:rPr>
                  <a:t>页面驱动</a:t>
                </a:r>
                <a:endParaRPr lang="en-US" altLang="zh-CN" sz="1600" dirty="0" smtClean="0">
                  <a:cs typeface="Arial" pitchFamily="34" charset="0"/>
                </a:endParaRPr>
              </a:p>
              <a:p>
                <a:pPr eaLnBrk="0" hangingPunct="0"/>
                <a:r>
                  <a:rPr lang="zh-CN" altLang="en-US" sz="1600" dirty="0" smtClean="0">
                    <a:cs typeface="Arial" pitchFamily="34" charset="0"/>
                  </a:rPr>
                  <a:t>更像</a:t>
                </a:r>
                <a:r>
                  <a:rPr lang="en-US" altLang="zh-CN" sz="1600" dirty="0" err="1" smtClean="0">
                    <a:cs typeface="Arial" pitchFamily="34" charset="0"/>
                  </a:rPr>
                  <a:t>WebPage</a:t>
                </a:r>
                <a:r>
                  <a:rPr lang="zh-CN" altLang="en-US" sz="1600" dirty="0" smtClean="0">
                    <a:cs typeface="Arial" pitchFamily="34" charset="0"/>
                  </a:rPr>
                  <a:t>应用</a:t>
                </a:r>
              </a:p>
            </p:txBody>
          </p:sp>
        </p:grpSp>
        <p:grpSp>
          <p:nvGrpSpPr>
            <p:cNvPr id="8" name="Group 18"/>
            <p:cNvGrpSpPr>
              <a:grpSpLocks/>
            </p:cNvGrpSpPr>
            <p:nvPr/>
          </p:nvGrpSpPr>
          <p:grpSpPr bwMode="auto">
            <a:xfrm>
              <a:off x="0" y="1934"/>
              <a:ext cx="3696" cy="820"/>
              <a:chOff x="0" y="0"/>
              <a:chExt cx="3984" cy="912"/>
            </a:xfrm>
          </p:grpSpPr>
          <p:sp>
            <p:nvSpPr>
              <p:cNvPr id="9" name="AutoShape 1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84" cy="912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DDDDDD">
                      <a:gamma/>
                      <a:tint val="48627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38100" cmpd="sng">
                <a:solidFill>
                  <a:srgbClr val="FFFFFF"/>
                </a:solidFill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Text Box 24"/>
              <p:cNvSpPr txBox="1">
                <a:spLocks noChangeArrowheads="1"/>
              </p:cNvSpPr>
              <p:nvPr/>
            </p:nvSpPr>
            <p:spPr bwMode="auto">
              <a:xfrm>
                <a:off x="960" y="125"/>
                <a:ext cx="2928" cy="6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zh-CN" altLang="en-US" sz="1600" dirty="0" smtClean="0">
                    <a:cs typeface="Arial" pitchFamily="34" charset="0"/>
                  </a:rPr>
                  <a:t>跨平台，支持多达</a:t>
                </a:r>
                <a:r>
                  <a:rPr lang="en-US" altLang="zh-CN" sz="1600" dirty="0" smtClean="0">
                    <a:cs typeface="Arial" pitchFamily="34" charset="0"/>
                  </a:rPr>
                  <a:t>7</a:t>
                </a:r>
                <a:r>
                  <a:rPr lang="zh-CN" altLang="en-US" sz="1600" dirty="0" smtClean="0">
                    <a:cs typeface="Arial" pitchFamily="34" charset="0"/>
                  </a:rPr>
                  <a:t>种平台</a:t>
                </a:r>
                <a:endParaRPr lang="en-US" altLang="zh-CN" sz="1600" dirty="0" smtClean="0">
                  <a:cs typeface="Arial" pitchFamily="34" charset="0"/>
                </a:endParaRPr>
              </a:p>
              <a:p>
                <a:pPr eaLnBrk="0" hangingPunct="0"/>
                <a:r>
                  <a:rPr lang="zh-CN" altLang="en-US" sz="1600" dirty="0" smtClean="0">
                    <a:cs typeface="Arial" pitchFamily="34" charset="0"/>
                  </a:rPr>
                  <a:t>支持</a:t>
                </a:r>
                <a:r>
                  <a:rPr lang="en-US" altLang="zh-CN" sz="1600" dirty="0" smtClean="0">
                    <a:cs typeface="Arial" pitchFamily="34" charset="0"/>
                  </a:rPr>
                  <a:t>HTML5</a:t>
                </a:r>
                <a:r>
                  <a:rPr lang="zh-CN" altLang="en-US" sz="1600" dirty="0" smtClean="0">
                    <a:cs typeface="Arial" pitchFamily="34" charset="0"/>
                  </a:rPr>
                  <a:t>部分特性</a:t>
                </a:r>
                <a:endParaRPr lang="en-US" altLang="zh-CN" sz="1600" dirty="0" smtClean="0">
                  <a:cs typeface="Arial" pitchFamily="34" charset="0"/>
                </a:endParaRPr>
              </a:p>
              <a:p>
                <a:pPr eaLnBrk="0" hangingPunct="0"/>
                <a:endParaRPr lang="zh-CN" altLang="zh-CN" sz="1600" dirty="0">
                  <a:cs typeface="Arial" pitchFamily="34" charset="0"/>
                </a:endParaRPr>
              </a:p>
            </p:txBody>
          </p:sp>
        </p:grpSp>
      </p:grpSp>
      <p:pic>
        <p:nvPicPr>
          <p:cNvPr id="4" name="Picture 4" descr="X:\developer\HTML5\分享\素材\sencha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420888"/>
            <a:ext cx="1296144" cy="536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Picture 2" descr="X:\developer\HTML5\分享\素材\jquery-mobile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3861048"/>
            <a:ext cx="1267626" cy="504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5148064" y="2237963"/>
            <a:ext cx="220535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1600" dirty="0" smtClean="0">
                <a:cs typeface="Arial" pitchFamily="34" charset="0"/>
              </a:rPr>
              <a:t>JS</a:t>
            </a:r>
            <a:r>
              <a:rPr lang="zh-CN" altLang="en-US" sz="1600" dirty="0" smtClean="0">
                <a:cs typeface="Arial" pitchFamily="34" charset="0"/>
              </a:rPr>
              <a:t>类库庞大</a:t>
            </a:r>
            <a:endParaRPr lang="en-US" altLang="zh-CN" sz="1600" dirty="0" smtClean="0">
              <a:cs typeface="Arial" pitchFamily="34" charset="0"/>
            </a:endParaRPr>
          </a:p>
          <a:p>
            <a:pPr eaLnBrk="0" hangingPunct="0"/>
            <a:r>
              <a:rPr lang="zh-CN" altLang="en-US" sz="1600" dirty="0" smtClean="0">
                <a:cs typeface="Arial" pitchFamily="34" charset="0"/>
              </a:rPr>
              <a:t>渲染速度慢</a:t>
            </a:r>
            <a:endParaRPr lang="en-US" altLang="zh-CN" sz="1600" dirty="0" smtClean="0">
              <a:cs typeface="Arial" pitchFamily="34" charset="0"/>
            </a:endParaRPr>
          </a:p>
          <a:p>
            <a:pPr eaLnBrk="0" hangingPunct="0"/>
            <a:r>
              <a:rPr lang="en-US" altLang="zh-CN" sz="1600" dirty="0" smtClean="0">
                <a:cs typeface="Arial" pitchFamily="34" charset="0"/>
              </a:rPr>
              <a:t>UI</a:t>
            </a:r>
            <a:r>
              <a:rPr lang="zh-CN" altLang="en-US" sz="1600" dirty="0" smtClean="0">
                <a:cs typeface="Arial" pitchFamily="34" charset="0"/>
              </a:rPr>
              <a:t>定制复杂</a:t>
            </a:r>
            <a:endParaRPr lang="zh-CN" altLang="zh-CN" sz="1600" dirty="0">
              <a:cs typeface="Arial" pitchFamily="34" charset="0"/>
            </a:endParaRPr>
          </a:p>
        </p:txBody>
      </p:sp>
      <p:sp>
        <p:nvSpPr>
          <p:cNvPr id="30" name="Text Box 17"/>
          <p:cNvSpPr txBox="1">
            <a:spLocks noChangeArrowheads="1"/>
          </p:cNvSpPr>
          <p:nvPr/>
        </p:nvSpPr>
        <p:spPr bwMode="auto">
          <a:xfrm>
            <a:off x="5102951" y="3689737"/>
            <a:ext cx="20613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1600" dirty="0" smtClean="0">
                <a:cs typeface="Arial" pitchFamily="34" charset="0"/>
              </a:rPr>
              <a:t>采用</a:t>
            </a:r>
            <a:r>
              <a:rPr lang="en-US" altLang="zh-CN" sz="1600" dirty="0" smtClean="0">
                <a:cs typeface="Arial" pitchFamily="34" charset="0"/>
              </a:rPr>
              <a:t>Ajax</a:t>
            </a:r>
          </a:p>
          <a:p>
            <a:pPr eaLnBrk="0" hangingPunct="0"/>
            <a:r>
              <a:rPr lang="en-US" altLang="zh-CN" sz="1600" dirty="0" smtClean="0">
                <a:cs typeface="Arial" pitchFamily="34" charset="0"/>
              </a:rPr>
              <a:t>UI</a:t>
            </a:r>
            <a:r>
              <a:rPr lang="zh-CN" altLang="en-US" sz="1600" dirty="0" smtClean="0">
                <a:cs typeface="Arial" pitchFamily="34" charset="0"/>
              </a:rPr>
              <a:t>库少</a:t>
            </a:r>
            <a:endParaRPr lang="en-US" altLang="zh-CN" sz="1600" dirty="0" smtClean="0">
              <a:cs typeface="Arial" pitchFamily="34" charset="0"/>
            </a:endParaRPr>
          </a:p>
        </p:txBody>
      </p:sp>
      <p:pic>
        <p:nvPicPr>
          <p:cNvPr id="5122" name="Picture 2" descr="X:\developer\HTML5\分享\素材\phonegap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5301208"/>
            <a:ext cx="1224136" cy="504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G_272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76056" y="1412776"/>
            <a:ext cx="3360000" cy="5040000"/>
          </a:xfrm>
          <a:prstGeom prst="roundRect">
            <a:avLst>
              <a:gd name="adj" fmla="val 2044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Weibo</a:t>
            </a:r>
            <a:r>
              <a:rPr lang="en-US" altLang="zh-CN" dirty="0" smtClean="0"/>
              <a:t> Touch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23</a:t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7544" y="1772816"/>
            <a:ext cx="43025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7200">
              <a:lnSpc>
                <a:spcPct val="150000"/>
              </a:lnSpc>
              <a:buFont typeface="Wingdings" pitchFamily="2" charset="2"/>
              <a:buChar char=""/>
            </a:pPr>
            <a:r>
              <a:rPr lang="en-US" altLang="zh-CN" sz="2800" dirty="0" smtClean="0">
                <a:latin typeface="+mj-ea"/>
                <a:ea typeface="+mj-ea"/>
              </a:rPr>
              <a:t>Sencha Touch</a:t>
            </a:r>
          </a:p>
          <a:p>
            <a:pPr indent="457200">
              <a:lnSpc>
                <a:spcPct val="150000"/>
              </a:lnSpc>
              <a:buFont typeface="Wingdings" pitchFamily="2" charset="2"/>
              <a:buChar char=""/>
            </a:pPr>
            <a:r>
              <a:rPr lang="en-US" altLang="zh-CN" sz="2800" dirty="0" smtClean="0">
                <a:latin typeface="+mj-ea"/>
                <a:ea typeface="+mj-ea"/>
              </a:rPr>
              <a:t>CSS3</a:t>
            </a:r>
          </a:p>
          <a:p>
            <a:pPr indent="457200">
              <a:lnSpc>
                <a:spcPct val="150000"/>
              </a:lnSpc>
              <a:buFont typeface="Wingdings" pitchFamily="2" charset="2"/>
              <a:buChar char=""/>
            </a:pPr>
            <a:r>
              <a:rPr lang="zh-CN" altLang="en-US" sz="2800" dirty="0" smtClean="0">
                <a:latin typeface="+mj-ea"/>
                <a:ea typeface="+mj-ea"/>
              </a:rPr>
              <a:t>支持</a:t>
            </a:r>
            <a:r>
              <a:rPr lang="en-US" altLang="zh-CN" sz="2800" dirty="0" smtClean="0">
                <a:latin typeface="+mj-ea"/>
                <a:ea typeface="+mj-ea"/>
              </a:rPr>
              <a:t>Chrome</a:t>
            </a:r>
            <a:r>
              <a:rPr lang="zh-CN" altLang="en-US" sz="2800" dirty="0" smtClean="0">
                <a:latin typeface="+mj-ea"/>
                <a:ea typeface="+mj-ea"/>
              </a:rPr>
              <a:t>、</a:t>
            </a:r>
            <a:r>
              <a:rPr lang="en-US" altLang="zh-CN" sz="2800" dirty="0" smtClean="0">
                <a:latin typeface="+mj-ea"/>
                <a:ea typeface="+mj-ea"/>
              </a:rPr>
              <a:t>Safari</a:t>
            </a:r>
          </a:p>
          <a:p>
            <a:pPr indent="457200">
              <a:lnSpc>
                <a:spcPct val="150000"/>
              </a:lnSpc>
              <a:buFont typeface="Wingdings" pitchFamily="2" charset="2"/>
              <a:buChar char=""/>
            </a:pPr>
            <a:r>
              <a:rPr lang="zh-CN" altLang="en-US" sz="2800" dirty="0" smtClean="0">
                <a:solidFill>
                  <a:srgbClr val="FF0000"/>
                </a:solidFill>
                <a:latin typeface="+mj-ea"/>
                <a:ea typeface="+mj-ea"/>
              </a:rPr>
              <a:t>支持</a:t>
            </a:r>
            <a:r>
              <a:rPr lang="en-US" altLang="zh-CN" sz="2800" dirty="0" err="1" smtClean="0">
                <a:solidFill>
                  <a:srgbClr val="FF0000"/>
                </a:solidFill>
                <a:latin typeface="+mj-ea"/>
                <a:ea typeface="+mj-ea"/>
              </a:rPr>
              <a:t>iPhone</a:t>
            </a:r>
            <a:r>
              <a:rPr lang="zh-CN" altLang="en-US" sz="2800" dirty="0" smtClean="0">
                <a:solidFill>
                  <a:srgbClr val="FF0000"/>
                </a:solidFill>
                <a:latin typeface="+mj-ea"/>
                <a:ea typeface="+mj-ea"/>
              </a:rPr>
              <a:t>、</a:t>
            </a:r>
            <a:r>
              <a:rPr lang="en-US" altLang="zh-CN" sz="2800" dirty="0" smtClean="0">
                <a:solidFill>
                  <a:srgbClr val="FF0000"/>
                </a:solidFill>
                <a:latin typeface="+mj-ea"/>
                <a:ea typeface="+mj-ea"/>
              </a:rPr>
              <a:t>Android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实现？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24</a:t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7544" y="3284984"/>
            <a:ext cx="26901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+mj-ea"/>
                <a:ea typeface="+mj-ea"/>
              </a:rPr>
              <a:t>新浪微博接口</a:t>
            </a:r>
            <a:r>
              <a:rPr lang="en-US" altLang="zh-CN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+mj-ea"/>
                <a:ea typeface="+mj-ea"/>
              </a:rPr>
              <a:t>API</a:t>
            </a:r>
          </a:p>
          <a:p>
            <a:pPr>
              <a:lnSpc>
                <a:spcPct val="200000"/>
              </a:lnSpc>
            </a:pPr>
            <a:r>
              <a:rPr lang="en-US" altLang="zh-CN" sz="2000" dirty="0" smtClean="0"/>
              <a:t>http://open.weibo.com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844824"/>
            <a:ext cx="33512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+mj-ea"/>
                <a:ea typeface="+mj-ea"/>
              </a:rPr>
              <a:t>JavaScript</a:t>
            </a:r>
            <a:r>
              <a:rPr lang="zh-CN" altLang="en-US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+mj-ea"/>
                <a:ea typeface="+mj-ea"/>
              </a:rPr>
              <a:t>框架结构：</a:t>
            </a:r>
            <a:endParaRPr lang="en-US" altLang="zh-CN" sz="2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zh-CN" sz="2000" dirty="0" smtClean="0"/>
              <a:t>JSSDK 2.0 + Sencha Touch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467544" y="4797152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+mj-ea"/>
                <a:ea typeface="+mj-ea"/>
              </a:rPr>
              <a:t>Sina</a:t>
            </a:r>
            <a:r>
              <a:rPr lang="en-US" altLang="zh-CN" sz="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+mj-ea"/>
                <a:ea typeface="+mj-ea"/>
              </a:rPr>
              <a:t> App Engine</a:t>
            </a:r>
          </a:p>
          <a:p>
            <a:pPr>
              <a:lnSpc>
                <a:spcPct val="200000"/>
              </a:lnSpc>
            </a:pPr>
            <a:r>
              <a:rPr lang="en-US" altLang="zh-CN" sz="2000" dirty="0" smtClean="0"/>
              <a:t>http://sae.sina.com.cn</a:t>
            </a:r>
            <a:endParaRPr lang="zh-CN" altLang="en-US" sz="20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什么开发工具？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25</a:t>
            </a:fld>
            <a:r>
              <a:rPr lang="zh-CN" altLang="en-US" smtClean="0"/>
              <a:t> 页</a:t>
            </a:r>
            <a:endParaRPr lang="zh-CN" altLang="en-US"/>
          </a:p>
        </p:txBody>
      </p:sp>
      <p:pic>
        <p:nvPicPr>
          <p:cNvPr id="4" name="图片 3" descr="webstorm-logo.png"/>
          <p:cNvPicPr>
            <a:picLocks noChangeAspect="1"/>
          </p:cNvPicPr>
          <p:nvPr/>
        </p:nvPicPr>
        <p:blipFill>
          <a:blip r:embed="rId2" cstate="print"/>
          <a:srcRect r="63528"/>
          <a:stretch>
            <a:fillRect/>
          </a:stretch>
        </p:blipFill>
        <p:spPr>
          <a:xfrm>
            <a:off x="899592" y="5517232"/>
            <a:ext cx="3300239" cy="762000"/>
          </a:xfrm>
          <a:prstGeom prst="rect">
            <a:avLst/>
          </a:prstGeom>
        </p:spPr>
      </p:pic>
      <p:pic>
        <p:nvPicPr>
          <p:cNvPr id="5" name="图片 4" descr="aptana_bl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3933056"/>
            <a:ext cx="2915816" cy="1049694"/>
          </a:xfrm>
          <a:prstGeom prst="rect">
            <a:avLst/>
          </a:prstGeom>
        </p:spPr>
      </p:pic>
      <p:pic>
        <p:nvPicPr>
          <p:cNvPr id="6" name="图片 5" descr="ADOBE Dreamweaver CS5.5-2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1412776"/>
            <a:ext cx="1451813" cy="198844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展望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26</a:t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1560" y="2060848"/>
            <a:ext cx="813690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200000"/>
              </a:lnSpc>
              <a:buFont typeface="Arial" pitchFamily="34" charset="0"/>
              <a:buChar char="►"/>
            </a:pPr>
            <a:r>
              <a:rPr lang="zh-CN" altLang="en-US" sz="2400" dirty="0" smtClean="0"/>
              <a:t>移动</a:t>
            </a:r>
            <a:r>
              <a:rPr lang="en-US" altLang="zh-CN" sz="2400" dirty="0" smtClean="0"/>
              <a:t>Web App</a:t>
            </a:r>
            <a:r>
              <a:rPr lang="zh-CN" altLang="en-US" sz="2400" dirty="0" smtClean="0"/>
              <a:t>是</a:t>
            </a:r>
            <a:r>
              <a:rPr lang="en-US" altLang="zh-CN" sz="2400" dirty="0" smtClean="0"/>
              <a:t>HTML5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CSS3</a:t>
            </a:r>
            <a:r>
              <a:rPr lang="zh-CN" altLang="en-US" sz="2400" dirty="0" smtClean="0"/>
              <a:t>最好的实践平台</a:t>
            </a:r>
            <a:endParaRPr lang="en-US" altLang="zh-CN" sz="2400" dirty="0" smtClean="0"/>
          </a:p>
          <a:p>
            <a:pPr indent="457200">
              <a:lnSpc>
                <a:spcPct val="200000"/>
              </a:lnSpc>
              <a:buFont typeface="Arial" pitchFamily="34" charset="0"/>
              <a:buChar char="►"/>
            </a:pPr>
            <a:r>
              <a:rPr lang="zh-CN" altLang="en-US" sz="2400" dirty="0" smtClean="0"/>
              <a:t>一种</a:t>
            </a:r>
            <a:r>
              <a:rPr lang="en-US" altLang="zh-CN" sz="2400" dirty="0" smtClean="0"/>
              <a:t>Web</a:t>
            </a:r>
            <a:r>
              <a:rPr lang="zh-CN" altLang="en-US" sz="2400" dirty="0" smtClean="0"/>
              <a:t>的延续，一种全新视觉设计</a:t>
            </a:r>
            <a:endParaRPr lang="en-US" altLang="zh-CN" sz="2400" dirty="0" smtClean="0"/>
          </a:p>
          <a:p>
            <a:pPr indent="457200">
              <a:lnSpc>
                <a:spcPct val="200000"/>
              </a:lnSpc>
              <a:buFont typeface="Arial" pitchFamily="34" charset="0"/>
              <a:buChar char="►"/>
            </a:pPr>
            <a:r>
              <a:rPr lang="en-US" altLang="zh-CN" sz="2400" dirty="0" smtClean="0"/>
              <a:t>Native App + Web App</a:t>
            </a:r>
            <a:r>
              <a:rPr lang="zh-CN" altLang="en-US" sz="2400" dirty="0" smtClean="0"/>
              <a:t>模式结合</a:t>
            </a:r>
            <a:endParaRPr lang="en-US" altLang="zh-CN" sz="2400" dirty="0" smtClean="0"/>
          </a:p>
          <a:p>
            <a:pPr indent="457200">
              <a:lnSpc>
                <a:spcPct val="200000"/>
              </a:lnSpc>
              <a:buFont typeface="Arial" pitchFamily="34" charset="0"/>
              <a:buChar char="►"/>
            </a:pPr>
            <a:r>
              <a:rPr lang="zh-CN" altLang="en-US" sz="2400" dirty="0" smtClean="0"/>
              <a:t>云端应用</a:t>
            </a:r>
            <a:endParaRPr lang="en-US" altLang="zh-CN" sz="24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谢谢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Q&amp;A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7204F-0B39-4740-9BE7-DF2FD0BC6797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前端技术的发展过程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		\]</a:t>
            </a:r>
          </a:p>
          <a:p>
            <a:pPr>
              <a:defRPr/>
            </a:pPr>
            <a:r>
              <a:rPr lang="zh-CN" altLang="en-US" dirty="0" smtClean="0"/>
              <a:t> 第 </a:t>
            </a:r>
            <a:fld id="{DD969240-5698-4DE0-A7FC-974C2D9FE511}" type="slidenum">
              <a:rPr lang="zh-CN" altLang="en-US" smtClean="0"/>
              <a:pPr>
                <a:defRPr/>
              </a:pPr>
              <a:t>2</a:t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ltGray">
          <a:xfrm>
            <a:off x="1281114" y="1928802"/>
            <a:ext cx="2057400" cy="5270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table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ltGray">
          <a:xfrm>
            <a:off x="3600452" y="1928802"/>
            <a:ext cx="2057400" cy="5270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kern="0" dirty="0" smtClean="0">
                <a:solidFill>
                  <a:sysClr val="window" lastClr="FFFFFF"/>
                </a:solidFill>
                <a:latin typeface="Calibri"/>
                <a:ea typeface="宋体"/>
              </a:rPr>
              <a:t>d</a:t>
            </a:r>
            <a:r>
              <a:rPr kumimoji="0" lang="en-US" altLang="zh-CN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iv+CSS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ltGray">
          <a:xfrm>
            <a:off x="5929314" y="1928802"/>
            <a:ext cx="2057400" cy="5270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HTML5+CSS3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285852" y="2603470"/>
            <a:ext cx="2071702" cy="2226484"/>
          </a:xfrm>
          <a:prstGeom prst="roundRect">
            <a:avLst>
              <a:gd name="adj" fmla="val 7209"/>
            </a:avLst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  <a:latin typeface="Calibri"/>
                <a:ea typeface="宋体"/>
              </a:rPr>
              <a:t>table</a:t>
            </a:r>
            <a:r>
              <a:rPr lang="zh-CN" altLang="en-US" kern="0" dirty="0" smtClean="0">
                <a:solidFill>
                  <a:sysClr val="windowText" lastClr="000000"/>
                </a:solidFill>
                <a:latin typeface="Calibri"/>
                <a:ea typeface="宋体"/>
              </a:rPr>
              <a:t>布局页面</a:t>
            </a:r>
            <a:endParaRPr lang="en-US" altLang="zh-CN" kern="0" dirty="0" smtClean="0">
              <a:solidFill>
                <a:sysClr val="windowText" lastClr="000000"/>
              </a:solidFill>
              <a:latin typeface="Calibri"/>
              <a:ea typeface="宋体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lang="zh-CN" altLang="en-US" kern="0" dirty="0" smtClean="0">
                <a:solidFill>
                  <a:sysClr val="windowText" lastClr="000000"/>
                </a:solidFill>
                <a:latin typeface="Calibri"/>
                <a:ea typeface="宋体"/>
              </a:rPr>
              <a:t>图片为主</a:t>
            </a:r>
            <a:endParaRPr lang="en-US" altLang="zh-CN" kern="0" dirty="0" smtClean="0">
              <a:solidFill>
                <a:sysClr val="windowText" lastClr="000000"/>
              </a:solidFill>
              <a:latin typeface="Calibri"/>
              <a:ea typeface="宋体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  <a:latin typeface="Calibri"/>
                <a:ea typeface="宋体"/>
              </a:rPr>
              <a:t>JS</a:t>
            </a:r>
            <a:r>
              <a:rPr lang="zh-CN" altLang="en-US" kern="0" dirty="0" smtClean="0">
                <a:solidFill>
                  <a:sysClr val="windowText" lastClr="000000"/>
                </a:solidFill>
                <a:latin typeface="Calibri"/>
                <a:ea typeface="宋体"/>
              </a:rPr>
              <a:t>代码满天飞</a:t>
            </a:r>
            <a:endParaRPr lang="en-US" altLang="zh-CN" kern="0" dirty="0" smtClean="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43306" y="2603470"/>
            <a:ext cx="2071702" cy="2226484"/>
          </a:xfrm>
          <a:prstGeom prst="roundRect">
            <a:avLst>
              <a:gd name="adj" fmla="val 7209"/>
            </a:avLst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代码和样式分离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lang="zh-CN" altLang="en-US" kern="0" dirty="0" smtClean="0">
                <a:solidFill>
                  <a:sysClr val="windowText" lastClr="000000"/>
                </a:solidFill>
                <a:latin typeface="Calibri"/>
                <a:ea typeface="宋体"/>
              </a:rPr>
              <a:t>浏览器兼容问题</a:t>
            </a:r>
            <a:endParaRPr lang="en-US" altLang="zh-CN" kern="0" dirty="0" smtClean="0">
              <a:solidFill>
                <a:sysClr val="windowText" lastClr="000000"/>
              </a:solidFill>
              <a:latin typeface="Calibri"/>
              <a:ea typeface="宋体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  <a:latin typeface="Calibri"/>
                <a:ea typeface="宋体"/>
              </a:rPr>
              <a:t>AJAX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5929322" y="2603470"/>
            <a:ext cx="2071702" cy="2226484"/>
          </a:xfrm>
          <a:prstGeom prst="roundRect">
            <a:avLst>
              <a:gd name="adj" fmla="val 7209"/>
            </a:avLst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语义文档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lang="zh-CN" altLang="en-US" kern="0" dirty="0" smtClean="0">
                <a:solidFill>
                  <a:sysClr val="windowText" lastClr="000000"/>
                </a:solidFill>
                <a:latin typeface="Calibri"/>
                <a:ea typeface="宋体"/>
              </a:rPr>
              <a:t>减少图片</a:t>
            </a:r>
            <a:endParaRPr lang="en-US" altLang="zh-CN" kern="0" dirty="0" smtClean="0">
              <a:solidFill>
                <a:sysClr val="windowText" lastClr="000000"/>
              </a:solidFill>
              <a:latin typeface="Calibri"/>
              <a:ea typeface="宋体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更高效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API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8" name="流程图: 摘录 17"/>
          <p:cNvSpPr/>
          <p:nvPr/>
        </p:nvSpPr>
        <p:spPr>
          <a:xfrm rot="5400000">
            <a:off x="3346451" y="4281477"/>
            <a:ext cx="320675" cy="298450"/>
          </a:xfrm>
          <a:prstGeom prst="flowChartExtract">
            <a:avLst/>
          </a:prstGeom>
          <a:gradFill flip="none"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8100000" scaled="1"/>
            <a:tileRect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sp>
      <p:sp>
        <p:nvSpPr>
          <p:cNvPr id="19" name="流程图: 摘录 18"/>
          <p:cNvSpPr/>
          <p:nvPr/>
        </p:nvSpPr>
        <p:spPr>
          <a:xfrm rot="5400000">
            <a:off x="5703889" y="4308465"/>
            <a:ext cx="320675" cy="298450"/>
          </a:xfrm>
          <a:prstGeom prst="flowChartExtract">
            <a:avLst/>
          </a:prstGeom>
          <a:gradFill flip="none"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8100000" scaled="1"/>
            <a:tileRect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WAP</a:t>
            </a:r>
            <a:r>
              <a:rPr lang="zh-CN" altLang="en-US" dirty="0" smtClean="0"/>
              <a:t>时代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3</a:t>
            </a:fld>
            <a:r>
              <a:rPr lang="zh-CN" altLang="en-US" smtClean="0"/>
              <a:t> 页</a:t>
            </a:r>
            <a:endParaRPr lang="zh-CN" altLang="en-US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828800" y="1752600"/>
            <a:ext cx="5334000" cy="4117975"/>
            <a:chOff x="0" y="0"/>
            <a:chExt cx="3696" cy="2754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0" y="0"/>
              <a:ext cx="3696" cy="820"/>
              <a:chOff x="0" y="0"/>
              <a:chExt cx="3984" cy="912"/>
            </a:xfrm>
          </p:grpSpPr>
          <p:sp>
            <p:nvSpPr>
              <p:cNvPr id="20" name="AutoShape 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84" cy="912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DDDDDD">
                      <a:gamma/>
                      <a:tint val="36471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38100" cmpd="sng">
                <a:solidFill>
                  <a:srgbClr val="FFFFFF"/>
                </a:solidFill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1" name="Group 6"/>
              <p:cNvGrpSpPr>
                <a:grpSpLocks/>
              </p:cNvGrpSpPr>
              <p:nvPr/>
            </p:nvGrpSpPr>
            <p:grpSpPr bwMode="auto">
              <a:xfrm>
                <a:off x="87" y="84"/>
                <a:ext cx="768" cy="746"/>
                <a:chOff x="0" y="0"/>
                <a:chExt cx="768" cy="746"/>
              </a:xfrm>
            </p:grpSpPr>
            <p:sp>
              <p:nvSpPr>
                <p:cNvPr id="23" name="AutoShape 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746"/>
                </a:xfrm>
                <a:prstGeom prst="roundRect">
                  <a:avLst>
                    <a:gd name="adj" fmla="val 11921"/>
                  </a:avLst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38100" cmpd="sng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未知"/>
                <p:cNvSpPr>
                  <a:spLocks/>
                </p:cNvSpPr>
                <p:nvPr/>
              </p:nvSpPr>
              <p:spPr bwMode="auto">
                <a:xfrm>
                  <a:off x="48" y="48"/>
                  <a:ext cx="383" cy="373"/>
                </a:xfrm>
                <a:custGeom>
                  <a:avLst/>
                  <a:gdLst/>
                  <a:ahLst/>
                  <a:cxnLst>
                    <a:cxn ang="0">
                      <a:pos x="118" y="0"/>
                    </a:cxn>
                    <a:cxn ang="0">
                      <a:pos x="0" y="118"/>
                    </a:cxn>
                    <a:cxn ang="0">
                      <a:pos x="0" y="589"/>
                    </a:cxn>
                    <a:cxn ang="0">
                      <a:pos x="161" y="174"/>
                    </a:cxn>
                    <a:cxn ang="0">
                      <a:pos x="589" y="0"/>
                    </a:cxn>
                    <a:cxn ang="0">
                      <a:pos x="118" y="0"/>
                    </a:cxn>
                  </a:cxnLst>
                  <a:rect l="0" t="0" r="r" b="b"/>
                  <a:pathLst>
                    <a:path w="596" h="598">
                      <a:moveTo>
                        <a:pt x="118" y="0"/>
                      </a:moveTo>
                      <a:cubicBezTo>
                        <a:pt x="53" y="0"/>
                        <a:pt x="0" y="53"/>
                        <a:pt x="0" y="118"/>
                      </a:cubicBezTo>
                      <a:lnTo>
                        <a:pt x="0" y="589"/>
                      </a:lnTo>
                      <a:cubicBezTo>
                        <a:pt x="27" y="598"/>
                        <a:pt x="12" y="309"/>
                        <a:pt x="161" y="174"/>
                      </a:cubicBezTo>
                      <a:cubicBezTo>
                        <a:pt x="310" y="39"/>
                        <a:pt x="596" y="29"/>
                        <a:pt x="589" y="0"/>
                      </a:cubicBezTo>
                      <a:lnTo>
                        <a:pt x="1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accent1">
                        <a:gamma/>
                        <a:tint val="54510"/>
                        <a:invGamma/>
                      </a:schemeClr>
                    </a:gs>
                    <a:gs pos="50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gamma/>
                        <a:tint val="54510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40" y="203"/>
                  <a:ext cx="674" cy="3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tx1"/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zh-CN" altLang="en-US" sz="2800" dirty="0" smtClean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cs typeface="Arial" pitchFamily="34" charset="0"/>
                    </a:rPr>
                    <a:t>平台</a:t>
                  </a:r>
                  <a:endParaRPr lang="zh-CN" altLang="zh-CN" sz="28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cs typeface="Arial" pitchFamily="34" charset="0"/>
                  </a:endParaRPr>
                </a:p>
              </p:txBody>
            </p:sp>
          </p:grpSp>
          <p:sp>
            <p:nvSpPr>
              <p:cNvPr id="22" name="Text Box 10"/>
              <p:cNvSpPr txBox="1">
                <a:spLocks noChangeArrowheads="1"/>
              </p:cNvSpPr>
              <p:nvPr/>
            </p:nvSpPr>
            <p:spPr bwMode="auto">
              <a:xfrm>
                <a:off x="960" y="71"/>
                <a:ext cx="2928" cy="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1600" b="1" dirty="0" err="1" smtClean="0">
                    <a:latin typeface="+mj-ea"/>
                    <a:ea typeface="+mj-ea"/>
                    <a:cs typeface="Arial" pitchFamily="34" charset="0"/>
                  </a:rPr>
                  <a:t>Symbian</a:t>
                </a:r>
                <a:r>
                  <a:rPr lang="en-US" altLang="zh-CN" sz="1600" b="1" dirty="0" smtClean="0">
                    <a:latin typeface="+mj-ea"/>
                    <a:ea typeface="+mj-ea"/>
                    <a:cs typeface="Arial" pitchFamily="34" charset="0"/>
                  </a:rPr>
                  <a:t> </a:t>
                </a:r>
              </a:p>
              <a:p>
                <a:pPr eaLnBrk="0" hangingPunct="0"/>
                <a:r>
                  <a:rPr lang="en-US" altLang="zh-CN" sz="1600" b="1" dirty="0" err="1" smtClean="0">
                    <a:latin typeface="+mj-ea"/>
                    <a:ea typeface="+mj-ea"/>
                    <a:cs typeface="Arial" pitchFamily="34" charset="0"/>
                  </a:rPr>
                  <a:t>WindowCE</a:t>
                </a:r>
                <a:r>
                  <a:rPr lang="en-US" altLang="zh-CN" sz="1600" b="1" dirty="0" smtClean="0">
                    <a:latin typeface="+mj-ea"/>
                    <a:ea typeface="+mj-ea"/>
                    <a:cs typeface="Arial" pitchFamily="34" charset="0"/>
                  </a:rPr>
                  <a:t> </a:t>
                </a:r>
              </a:p>
              <a:p>
                <a:pPr eaLnBrk="0" hangingPunct="0"/>
                <a:r>
                  <a:rPr lang="en-US" altLang="zh-CN" sz="1600" b="1" dirty="0" err="1" smtClean="0">
                    <a:latin typeface="+mj-ea"/>
                    <a:ea typeface="+mj-ea"/>
                    <a:cs typeface="Arial" pitchFamily="34" charset="0"/>
                  </a:rPr>
                  <a:t>WindowMobile</a:t>
                </a:r>
                <a:r>
                  <a:rPr lang="en-US" altLang="zh-CN" sz="1600" b="1" dirty="0" smtClean="0">
                    <a:latin typeface="+mj-ea"/>
                    <a:ea typeface="+mj-ea"/>
                    <a:cs typeface="Arial" pitchFamily="34" charset="0"/>
                  </a:rPr>
                  <a:t> </a:t>
                </a:r>
              </a:p>
              <a:p>
                <a:pPr eaLnBrk="0" hangingPunct="0"/>
                <a:r>
                  <a:rPr lang="en-US" altLang="zh-CN" sz="1600" b="1" dirty="0" smtClean="0">
                    <a:latin typeface="+mj-ea"/>
                    <a:ea typeface="+mj-ea"/>
                    <a:cs typeface="Arial" pitchFamily="34" charset="0"/>
                  </a:rPr>
                  <a:t>MTK</a:t>
                </a:r>
                <a:endParaRPr lang="zh-CN" altLang="zh-CN" sz="1600" b="1" dirty="0"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  <p:grpSp>
          <p:nvGrpSpPr>
            <p:cNvPr id="6" name="Group 11"/>
            <p:cNvGrpSpPr>
              <a:grpSpLocks/>
            </p:cNvGrpSpPr>
            <p:nvPr/>
          </p:nvGrpSpPr>
          <p:grpSpPr bwMode="auto">
            <a:xfrm>
              <a:off x="0" y="964"/>
              <a:ext cx="3696" cy="820"/>
              <a:chOff x="0" y="0"/>
              <a:chExt cx="3984" cy="912"/>
            </a:xfrm>
          </p:grpSpPr>
          <p:sp>
            <p:nvSpPr>
              <p:cNvPr id="14" name="AutoShape 1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84" cy="912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DDDDDD">
                      <a:gamma/>
                      <a:tint val="39216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38100" cmpd="sng">
                <a:solidFill>
                  <a:srgbClr val="FFFFFF"/>
                </a:solidFill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5" name="Group 13"/>
              <p:cNvGrpSpPr>
                <a:grpSpLocks/>
              </p:cNvGrpSpPr>
              <p:nvPr/>
            </p:nvGrpSpPr>
            <p:grpSpPr bwMode="auto">
              <a:xfrm>
                <a:off x="87" y="84"/>
                <a:ext cx="768" cy="746"/>
                <a:chOff x="0" y="0"/>
                <a:chExt cx="768" cy="746"/>
              </a:xfrm>
            </p:grpSpPr>
            <p:sp>
              <p:nvSpPr>
                <p:cNvPr id="17" name="AutoShape 1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746"/>
                </a:xfrm>
                <a:prstGeom prst="roundRect">
                  <a:avLst>
                    <a:gd name="adj" fmla="val 11921"/>
                  </a:avLst>
                </a:prstGeom>
                <a:gradFill rotWithShape="1">
                  <a:gsLst>
                    <a:gs pos="0">
                      <a:schemeClr val="hlink">
                        <a:gamma/>
                        <a:tint val="72549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5400000" scaled="1"/>
                </a:gradFill>
                <a:ln w="38100" cmpd="sng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" name="未知"/>
                <p:cNvSpPr>
                  <a:spLocks/>
                </p:cNvSpPr>
                <p:nvPr/>
              </p:nvSpPr>
              <p:spPr bwMode="auto">
                <a:xfrm>
                  <a:off x="48" y="48"/>
                  <a:ext cx="383" cy="373"/>
                </a:xfrm>
                <a:custGeom>
                  <a:avLst/>
                  <a:gdLst/>
                  <a:ahLst/>
                  <a:cxnLst>
                    <a:cxn ang="0">
                      <a:pos x="118" y="0"/>
                    </a:cxn>
                    <a:cxn ang="0">
                      <a:pos x="0" y="118"/>
                    </a:cxn>
                    <a:cxn ang="0">
                      <a:pos x="0" y="589"/>
                    </a:cxn>
                    <a:cxn ang="0">
                      <a:pos x="161" y="174"/>
                    </a:cxn>
                    <a:cxn ang="0">
                      <a:pos x="589" y="0"/>
                    </a:cxn>
                    <a:cxn ang="0">
                      <a:pos x="118" y="0"/>
                    </a:cxn>
                  </a:cxnLst>
                  <a:rect l="0" t="0" r="r" b="b"/>
                  <a:pathLst>
                    <a:path w="596" h="598">
                      <a:moveTo>
                        <a:pt x="118" y="0"/>
                      </a:moveTo>
                      <a:cubicBezTo>
                        <a:pt x="53" y="0"/>
                        <a:pt x="0" y="53"/>
                        <a:pt x="0" y="118"/>
                      </a:cubicBezTo>
                      <a:lnTo>
                        <a:pt x="0" y="589"/>
                      </a:lnTo>
                      <a:cubicBezTo>
                        <a:pt x="27" y="598"/>
                        <a:pt x="12" y="309"/>
                        <a:pt x="161" y="174"/>
                      </a:cubicBezTo>
                      <a:cubicBezTo>
                        <a:pt x="310" y="39"/>
                        <a:pt x="596" y="29"/>
                        <a:pt x="589" y="0"/>
                      </a:cubicBezTo>
                      <a:lnTo>
                        <a:pt x="1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hlink">
                        <a:gamma/>
                        <a:tint val="42353"/>
                        <a:invGamma/>
                      </a:schemeClr>
                    </a:gs>
                    <a:gs pos="100000">
                      <a:schemeClr val="hlink">
                        <a:alpha val="0"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40" y="204"/>
                  <a:ext cx="674" cy="3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tx1"/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zh-CN" altLang="en-US" sz="2800" dirty="0" smtClean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cs typeface="Arial" pitchFamily="34" charset="0"/>
                    </a:rPr>
                    <a:t>语言</a:t>
                  </a:r>
                  <a:endParaRPr lang="zh-CN" altLang="zh-CN" sz="28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cs typeface="Arial" pitchFamily="34" charset="0"/>
                  </a:endParaRPr>
                </a:p>
              </p:txBody>
            </p:sp>
          </p:grpSp>
          <p:sp>
            <p:nvSpPr>
              <p:cNvPr id="16" name="Text Box 17"/>
              <p:cNvSpPr txBox="1">
                <a:spLocks noChangeArrowheads="1"/>
              </p:cNvSpPr>
              <p:nvPr/>
            </p:nvSpPr>
            <p:spPr bwMode="auto">
              <a:xfrm>
                <a:off x="960" y="125"/>
                <a:ext cx="2928" cy="6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1600" b="1" dirty="0" smtClean="0">
                    <a:latin typeface="+mj-ea"/>
                    <a:ea typeface="+mj-ea"/>
                    <a:cs typeface="Arial" pitchFamily="34" charset="0"/>
                  </a:rPr>
                  <a:t>WML</a:t>
                </a:r>
              </a:p>
              <a:p>
                <a:pPr eaLnBrk="0" hangingPunct="0"/>
                <a:r>
                  <a:rPr lang="en-US" altLang="zh-CN" sz="1600" b="1" dirty="0" smtClean="0">
                    <a:latin typeface="+mj-ea"/>
                    <a:ea typeface="+mj-ea"/>
                    <a:cs typeface="Arial" pitchFamily="34" charset="0"/>
                  </a:rPr>
                  <a:t>HTML</a:t>
                </a:r>
              </a:p>
              <a:p>
                <a:pPr eaLnBrk="0" hangingPunct="0"/>
                <a:r>
                  <a:rPr lang="en-US" altLang="zh-CN" sz="1600" b="1" dirty="0" smtClean="0">
                    <a:latin typeface="+mj-ea"/>
                    <a:ea typeface="+mj-ea"/>
                    <a:cs typeface="Arial" pitchFamily="34" charset="0"/>
                  </a:rPr>
                  <a:t>XHTML</a:t>
                </a:r>
                <a:endParaRPr lang="zh-CN" altLang="zh-CN" sz="1600" b="1" dirty="0"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  <p:grpSp>
          <p:nvGrpSpPr>
            <p:cNvPr id="7" name="Group 18"/>
            <p:cNvGrpSpPr>
              <a:grpSpLocks/>
            </p:cNvGrpSpPr>
            <p:nvPr/>
          </p:nvGrpSpPr>
          <p:grpSpPr bwMode="auto">
            <a:xfrm>
              <a:off x="0" y="1934"/>
              <a:ext cx="3696" cy="820"/>
              <a:chOff x="0" y="0"/>
              <a:chExt cx="3984" cy="912"/>
            </a:xfrm>
          </p:grpSpPr>
          <p:sp>
            <p:nvSpPr>
              <p:cNvPr id="8" name="AutoShape 1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84" cy="912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DDDDDD">
                      <a:gamma/>
                      <a:tint val="48627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38100" cmpd="sng">
                <a:solidFill>
                  <a:srgbClr val="FFFFFF"/>
                </a:solidFill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9" name="Group 20"/>
              <p:cNvGrpSpPr>
                <a:grpSpLocks/>
              </p:cNvGrpSpPr>
              <p:nvPr/>
            </p:nvGrpSpPr>
            <p:grpSpPr bwMode="auto">
              <a:xfrm>
                <a:off x="87" y="84"/>
                <a:ext cx="768" cy="746"/>
                <a:chOff x="0" y="0"/>
                <a:chExt cx="768" cy="746"/>
              </a:xfrm>
            </p:grpSpPr>
            <p:sp>
              <p:nvSpPr>
                <p:cNvPr id="11" name="AutoShape 2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746"/>
                </a:xfrm>
                <a:prstGeom prst="roundRect">
                  <a:avLst>
                    <a:gd name="adj" fmla="val 11921"/>
                  </a:avLst>
                </a:prstGeom>
                <a:gradFill rotWithShape="1">
                  <a:gsLst>
                    <a:gs pos="0">
                      <a:schemeClr val="accent2">
                        <a:gamma/>
                        <a:tint val="63529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38100" cmpd="sng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" name="未知"/>
                <p:cNvSpPr>
                  <a:spLocks/>
                </p:cNvSpPr>
                <p:nvPr/>
              </p:nvSpPr>
              <p:spPr bwMode="auto">
                <a:xfrm>
                  <a:off x="48" y="48"/>
                  <a:ext cx="383" cy="373"/>
                </a:xfrm>
                <a:custGeom>
                  <a:avLst/>
                  <a:gdLst/>
                  <a:ahLst/>
                  <a:cxnLst>
                    <a:cxn ang="0">
                      <a:pos x="118" y="0"/>
                    </a:cxn>
                    <a:cxn ang="0">
                      <a:pos x="0" y="118"/>
                    </a:cxn>
                    <a:cxn ang="0">
                      <a:pos x="0" y="589"/>
                    </a:cxn>
                    <a:cxn ang="0">
                      <a:pos x="161" y="174"/>
                    </a:cxn>
                    <a:cxn ang="0">
                      <a:pos x="589" y="0"/>
                    </a:cxn>
                    <a:cxn ang="0">
                      <a:pos x="118" y="0"/>
                    </a:cxn>
                  </a:cxnLst>
                  <a:rect l="0" t="0" r="r" b="b"/>
                  <a:pathLst>
                    <a:path w="596" h="598">
                      <a:moveTo>
                        <a:pt x="118" y="0"/>
                      </a:moveTo>
                      <a:cubicBezTo>
                        <a:pt x="53" y="0"/>
                        <a:pt x="0" y="53"/>
                        <a:pt x="0" y="118"/>
                      </a:cubicBezTo>
                      <a:lnTo>
                        <a:pt x="0" y="589"/>
                      </a:lnTo>
                      <a:cubicBezTo>
                        <a:pt x="27" y="598"/>
                        <a:pt x="12" y="309"/>
                        <a:pt x="161" y="174"/>
                      </a:cubicBezTo>
                      <a:cubicBezTo>
                        <a:pt x="310" y="39"/>
                        <a:pt x="596" y="29"/>
                        <a:pt x="589" y="0"/>
                      </a:cubicBezTo>
                      <a:lnTo>
                        <a:pt x="1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accent2">
                        <a:gamma/>
                        <a:tint val="48627"/>
                        <a:invGamma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40" y="204"/>
                  <a:ext cx="674" cy="3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tx1"/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zh-CN" altLang="en-US" sz="2800" dirty="0" smtClean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cs typeface="Arial" pitchFamily="34" charset="0"/>
                    </a:rPr>
                    <a:t>代表</a:t>
                  </a:r>
                  <a:endParaRPr lang="zh-CN" altLang="zh-CN" sz="28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cs typeface="Arial" pitchFamily="34" charset="0"/>
                  </a:endParaRPr>
                </a:p>
              </p:txBody>
            </p:sp>
          </p:grpSp>
          <p:sp>
            <p:nvSpPr>
              <p:cNvPr id="10" name="Text Box 24"/>
              <p:cNvSpPr txBox="1">
                <a:spLocks noChangeArrowheads="1"/>
              </p:cNvSpPr>
              <p:nvPr/>
            </p:nvSpPr>
            <p:spPr bwMode="auto">
              <a:xfrm>
                <a:off x="960" y="125"/>
                <a:ext cx="2928" cy="6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1600" b="1" dirty="0" smtClean="0">
                    <a:cs typeface="Arial" pitchFamily="34" charset="0"/>
                  </a:rPr>
                  <a:t>WAP</a:t>
                </a:r>
                <a:r>
                  <a:rPr lang="zh-CN" altLang="en-US" sz="1600" b="1" dirty="0" smtClean="0">
                    <a:cs typeface="Arial" pitchFamily="34" charset="0"/>
                  </a:rPr>
                  <a:t>浏览器</a:t>
                </a:r>
                <a:endParaRPr lang="en-US" altLang="zh-CN" sz="1600" b="1" dirty="0" smtClean="0">
                  <a:cs typeface="Arial" pitchFamily="34" charset="0"/>
                </a:endParaRPr>
              </a:p>
              <a:p>
                <a:pPr eaLnBrk="0" hangingPunct="0"/>
                <a:r>
                  <a:rPr lang="en-US" altLang="zh-CN" sz="1600" b="1" dirty="0" smtClean="0">
                    <a:cs typeface="Arial" pitchFamily="34" charset="0"/>
                  </a:rPr>
                  <a:t>UC</a:t>
                </a:r>
                <a:r>
                  <a:rPr lang="zh-CN" altLang="en-US" sz="1600" b="1" dirty="0" smtClean="0">
                    <a:cs typeface="Arial" pitchFamily="34" charset="0"/>
                  </a:rPr>
                  <a:t>浏览器</a:t>
                </a:r>
                <a:endParaRPr lang="en-US" altLang="zh-CN" sz="1600" b="1" dirty="0" smtClean="0">
                  <a:cs typeface="Arial" pitchFamily="34" charset="0"/>
                </a:endParaRPr>
              </a:p>
              <a:p>
                <a:pPr eaLnBrk="0" hangingPunct="0"/>
                <a:r>
                  <a:rPr lang="en-US" altLang="zh-CN" sz="1600" b="1" dirty="0" smtClean="0">
                    <a:cs typeface="Arial" pitchFamily="34" charset="0"/>
                  </a:rPr>
                  <a:t>Opera Mini</a:t>
                </a:r>
                <a:endParaRPr lang="zh-CN" altLang="zh-CN" sz="1600" dirty="0"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时代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4</a:t>
            </a:fld>
            <a:r>
              <a:rPr lang="zh-CN" altLang="en-US" smtClean="0"/>
              <a:t> 页</a:t>
            </a:r>
            <a:endParaRPr lang="zh-CN" altLang="en-US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828800" y="1752600"/>
            <a:ext cx="5334000" cy="4117975"/>
            <a:chOff x="0" y="0"/>
            <a:chExt cx="3696" cy="2754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0" y="0"/>
              <a:ext cx="3696" cy="820"/>
              <a:chOff x="0" y="0"/>
              <a:chExt cx="3984" cy="912"/>
            </a:xfrm>
          </p:grpSpPr>
          <p:sp>
            <p:nvSpPr>
              <p:cNvPr id="20" name="AutoShape 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84" cy="912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DDDDDD">
                      <a:gamma/>
                      <a:tint val="36471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38100" cmpd="sng">
                <a:solidFill>
                  <a:srgbClr val="FFFFFF"/>
                </a:solidFill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6" name="Group 6"/>
              <p:cNvGrpSpPr>
                <a:grpSpLocks/>
              </p:cNvGrpSpPr>
              <p:nvPr/>
            </p:nvGrpSpPr>
            <p:grpSpPr bwMode="auto">
              <a:xfrm>
                <a:off x="87" y="84"/>
                <a:ext cx="768" cy="746"/>
                <a:chOff x="0" y="0"/>
                <a:chExt cx="768" cy="746"/>
              </a:xfrm>
            </p:grpSpPr>
            <p:sp>
              <p:nvSpPr>
                <p:cNvPr id="23" name="AutoShape 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746"/>
                </a:xfrm>
                <a:prstGeom prst="roundRect">
                  <a:avLst>
                    <a:gd name="adj" fmla="val 11921"/>
                  </a:avLst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38100" cmpd="sng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未知"/>
                <p:cNvSpPr>
                  <a:spLocks/>
                </p:cNvSpPr>
                <p:nvPr/>
              </p:nvSpPr>
              <p:spPr bwMode="auto">
                <a:xfrm>
                  <a:off x="48" y="48"/>
                  <a:ext cx="383" cy="373"/>
                </a:xfrm>
                <a:custGeom>
                  <a:avLst/>
                  <a:gdLst/>
                  <a:ahLst/>
                  <a:cxnLst>
                    <a:cxn ang="0">
                      <a:pos x="118" y="0"/>
                    </a:cxn>
                    <a:cxn ang="0">
                      <a:pos x="0" y="118"/>
                    </a:cxn>
                    <a:cxn ang="0">
                      <a:pos x="0" y="589"/>
                    </a:cxn>
                    <a:cxn ang="0">
                      <a:pos x="161" y="174"/>
                    </a:cxn>
                    <a:cxn ang="0">
                      <a:pos x="589" y="0"/>
                    </a:cxn>
                    <a:cxn ang="0">
                      <a:pos x="118" y="0"/>
                    </a:cxn>
                  </a:cxnLst>
                  <a:rect l="0" t="0" r="r" b="b"/>
                  <a:pathLst>
                    <a:path w="596" h="598">
                      <a:moveTo>
                        <a:pt x="118" y="0"/>
                      </a:moveTo>
                      <a:cubicBezTo>
                        <a:pt x="53" y="0"/>
                        <a:pt x="0" y="53"/>
                        <a:pt x="0" y="118"/>
                      </a:cubicBezTo>
                      <a:lnTo>
                        <a:pt x="0" y="589"/>
                      </a:lnTo>
                      <a:cubicBezTo>
                        <a:pt x="27" y="598"/>
                        <a:pt x="12" y="309"/>
                        <a:pt x="161" y="174"/>
                      </a:cubicBezTo>
                      <a:cubicBezTo>
                        <a:pt x="310" y="39"/>
                        <a:pt x="596" y="29"/>
                        <a:pt x="589" y="0"/>
                      </a:cubicBezTo>
                      <a:lnTo>
                        <a:pt x="1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accent1">
                        <a:gamma/>
                        <a:tint val="54510"/>
                        <a:invGamma/>
                      </a:schemeClr>
                    </a:gs>
                    <a:gs pos="50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gamma/>
                        <a:tint val="54510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40" y="203"/>
                  <a:ext cx="674" cy="3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tx1"/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zh-CN" altLang="en-US" sz="2800" dirty="0" smtClean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cs typeface="Arial" pitchFamily="34" charset="0"/>
                    </a:rPr>
                    <a:t>平台</a:t>
                  </a:r>
                  <a:endParaRPr lang="zh-CN" altLang="zh-CN" sz="28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cs typeface="Arial" pitchFamily="34" charset="0"/>
                  </a:endParaRPr>
                </a:p>
              </p:txBody>
            </p:sp>
          </p:grpSp>
          <p:sp>
            <p:nvSpPr>
              <p:cNvPr id="22" name="Text Box 10"/>
              <p:cNvSpPr txBox="1">
                <a:spLocks noChangeArrowheads="1"/>
              </p:cNvSpPr>
              <p:nvPr/>
            </p:nvSpPr>
            <p:spPr bwMode="auto">
              <a:xfrm>
                <a:off x="960" y="176"/>
                <a:ext cx="2928" cy="6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1600" b="1" dirty="0" smtClean="0">
                    <a:latin typeface="+mj-ea"/>
                    <a:ea typeface="+mj-ea"/>
                    <a:cs typeface="Arial" pitchFamily="34" charset="0"/>
                  </a:rPr>
                  <a:t>Android</a:t>
                </a:r>
              </a:p>
              <a:p>
                <a:pPr eaLnBrk="0" hangingPunct="0"/>
                <a:r>
                  <a:rPr lang="en-US" altLang="zh-CN" sz="1600" b="1" dirty="0" err="1" smtClean="0">
                    <a:latin typeface="+mj-ea"/>
                    <a:ea typeface="+mj-ea"/>
                    <a:cs typeface="Arial" pitchFamily="34" charset="0"/>
                  </a:rPr>
                  <a:t>iOS</a:t>
                </a:r>
                <a:endParaRPr lang="en-US" altLang="zh-CN" sz="1600" b="1" dirty="0" smtClean="0">
                  <a:latin typeface="+mj-ea"/>
                  <a:ea typeface="+mj-ea"/>
                  <a:cs typeface="Arial" pitchFamily="34" charset="0"/>
                </a:endParaRPr>
              </a:p>
              <a:p>
                <a:pPr eaLnBrk="0" hangingPunct="0"/>
                <a:r>
                  <a:rPr lang="en-US" altLang="zh-CN" sz="1600" b="1" dirty="0" smtClean="0">
                    <a:latin typeface="+mj-ea"/>
                    <a:ea typeface="+mj-ea"/>
                    <a:cs typeface="Arial" pitchFamily="34" charset="0"/>
                  </a:rPr>
                  <a:t>BlackBerry</a:t>
                </a:r>
                <a:endParaRPr lang="zh-CN" altLang="zh-CN" sz="1600" b="1" dirty="0"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0" y="964"/>
              <a:ext cx="3696" cy="820"/>
              <a:chOff x="0" y="0"/>
              <a:chExt cx="3984" cy="912"/>
            </a:xfrm>
          </p:grpSpPr>
          <p:sp>
            <p:nvSpPr>
              <p:cNvPr id="14" name="AutoShape 1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84" cy="912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DDDDDD">
                      <a:gamma/>
                      <a:tint val="39216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38100" cmpd="sng">
                <a:solidFill>
                  <a:srgbClr val="FFFFFF"/>
                </a:solidFill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9" name="Group 13"/>
              <p:cNvGrpSpPr>
                <a:grpSpLocks/>
              </p:cNvGrpSpPr>
              <p:nvPr/>
            </p:nvGrpSpPr>
            <p:grpSpPr bwMode="auto">
              <a:xfrm>
                <a:off x="87" y="84"/>
                <a:ext cx="768" cy="746"/>
                <a:chOff x="0" y="0"/>
                <a:chExt cx="768" cy="746"/>
              </a:xfrm>
            </p:grpSpPr>
            <p:sp>
              <p:nvSpPr>
                <p:cNvPr id="17" name="AutoShape 1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746"/>
                </a:xfrm>
                <a:prstGeom prst="roundRect">
                  <a:avLst>
                    <a:gd name="adj" fmla="val 11921"/>
                  </a:avLst>
                </a:prstGeom>
                <a:gradFill rotWithShape="1">
                  <a:gsLst>
                    <a:gs pos="0">
                      <a:schemeClr val="hlink">
                        <a:gamma/>
                        <a:tint val="72549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5400000" scaled="1"/>
                </a:gradFill>
                <a:ln w="38100" cmpd="sng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" name="未知"/>
                <p:cNvSpPr>
                  <a:spLocks/>
                </p:cNvSpPr>
                <p:nvPr/>
              </p:nvSpPr>
              <p:spPr bwMode="auto">
                <a:xfrm>
                  <a:off x="48" y="48"/>
                  <a:ext cx="383" cy="373"/>
                </a:xfrm>
                <a:custGeom>
                  <a:avLst/>
                  <a:gdLst/>
                  <a:ahLst/>
                  <a:cxnLst>
                    <a:cxn ang="0">
                      <a:pos x="118" y="0"/>
                    </a:cxn>
                    <a:cxn ang="0">
                      <a:pos x="0" y="118"/>
                    </a:cxn>
                    <a:cxn ang="0">
                      <a:pos x="0" y="589"/>
                    </a:cxn>
                    <a:cxn ang="0">
                      <a:pos x="161" y="174"/>
                    </a:cxn>
                    <a:cxn ang="0">
                      <a:pos x="589" y="0"/>
                    </a:cxn>
                    <a:cxn ang="0">
                      <a:pos x="118" y="0"/>
                    </a:cxn>
                  </a:cxnLst>
                  <a:rect l="0" t="0" r="r" b="b"/>
                  <a:pathLst>
                    <a:path w="596" h="598">
                      <a:moveTo>
                        <a:pt x="118" y="0"/>
                      </a:moveTo>
                      <a:cubicBezTo>
                        <a:pt x="53" y="0"/>
                        <a:pt x="0" y="53"/>
                        <a:pt x="0" y="118"/>
                      </a:cubicBezTo>
                      <a:lnTo>
                        <a:pt x="0" y="589"/>
                      </a:lnTo>
                      <a:cubicBezTo>
                        <a:pt x="27" y="598"/>
                        <a:pt x="12" y="309"/>
                        <a:pt x="161" y="174"/>
                      </a:cubicBezTo>
                      <a:cubicBezTo>
                        <a:pt x="310" y="39"/>
                        <a:pt x="596" y="29"/>
                        <a:pt x="589" y="0"/>
                      </a:cubicBezTo>
                      <a:lnTo>
                        <a:pt x="1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hlink">
                        <a:gamma/>
                        <a:tint val="42353"/>
                        <a:invGamma/>
                      </a:schemeClr>
                    </a:gs>
                    <a:gs pos="100000">
                      <a:schemeClr val="hlink">
                        <a:alpha val="0"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40" y="204"/>
                  <a:ext cx="674" cy="3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tx1"/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zh-CN" altLang="en-US" sz="2800" dirty="0" smtClean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cs typeface="Arial" pitchFamily="34" charset="0"/>
                    </a:rPr>
                    <a:t>语言</a:t>
                  </a:r>
                  <a:endParaRPr lang="zh-CN" altLang="zh-CN" sz="28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cs typeface="Arial" pitchFamily="34" charset="0"/>
                  </a:endParaRPr>
                </a:p>
              </p:txBody>
            </p:sp>
          </p:grpSp>
          <p:sp>
            <p:nvSpPr>
              <p:cNvPr id="16" name="Text Box 17"/>
              <p:cNvSpPr txBox="1">
                <a:spLocks noChangeArrowheads="1"/>
              </p:cNvSpPr>
              <p:nvPr/>
            </p:nvSpPr>
            <p:spPr bwMode="auto">
              <a:xfrm>
                <a:off x="960" y="125"/>
                <a:ext cx="2928" cy="6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1600" b="1" dirty="0" smtClean="0">
                    <a:latin typeface="+mj-ea"/>
                    <a:ea typeface="+mj-ea"/>
                    <a:cs typeface="Arial" pitchFamily="34" charset="0"/>
                  </a:rPr>
                  <a:t>HTML(5)</a:t>
                </a:r>
              </a:p>
              <a:p>
                <a:pPr eaLnBrk="0" hangingPunct="0"/>
                <a:r>
                  <a:rPr lang="en-US" altLang="zh-CN" sz="1600" b="1" dirty="0" smtClean="0">
                    <a:latin typeface="+mj-ea"/>
                    <a:ea typeface="+mj-ea"/>
                    <a:cs typeface="Arial" pitchFamily="34" charset="0"/>
                  </a:rPr>
                  <a:t>CSS(3)</a:t>
                </a:r>
              </a:p>
              <a:p>
                <a:pPr eaLnBrk="0" hangingPunct="0"/>
                <a:r>
                  <a:rPr lang="en-US" altLang="zh-CN" sz="1600" b="1" dirty="0" smtClean="0">
                    <a:latin typeface="+mj-ea"/>
                    <a:ea typeface="+mj-ea"/>
                    <a:cs typeface="Arial" pitchFamily="34" charset="0"/>
                  </a:rPr>
                  <a:t>JavaScript</a:t>
                </a:r>
                <a:endParaRPr lang="zh-CN" altLang="zh-CN" sz="1600" b="1" dirty="0"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  <p:grpSp>
          <p:nvGrpSpPr>
            <p:cNvPr id="15" name="Group 18"/>
            <p:cNvGrpSpPr>
              <a:grpSpLocks/>
            </p:cNvGrpSpPr>
            <p:nvPr/>
          </p:nvGrpSpPr>
          <p:grpSpPr bwMode="auto">
            <a:xfrm>
              <a:off x="0" y="1934"/>
              <a:ext cx="3696" cy="820"/>
              <a:chOff x="0" y="0"/>
              <a:chExt cx="3984" cy="912"/>
            </a:xfrm>
          </p:grpSpPr>
          <p:sp>
            <p:nvSpPr>
              <p:cNvPr id="8" name="AutoShape 1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84" cy="912"/>
              </a:xfrm>
              <a:prstGeom prst="roundRect">
                <a:avLst>
                  <a:gd name="adj" fmla="val 10889"/>
                </a:avLst>
              </a:prstGeom>
              <a:gradFill rotWithShape="1">
                <a:gsLst>
                  <a:gs pos="0">
                    <a:srgbClr val="DDDDDD"/>
                  </a:gs>
                  <a:gs pos="50000">
                    <a:srgbClr val="DDDDDD">
                      <a:gamma/>
                      <a:tint val="48627"/>
                      <a:invGamma/>
                    </a:srgbClr>
                  </a:gs>
                  <a:gs pos="100000">
                    <a:srgbClr val="DDDDDD"/>
                  </a:gs>
                </a:gsLst>
                <a:lin ang="2700000" scaled="1"/>
              </a:gradFill>
              <a:ln w="38100" cmpd="sng">
                <a:solidFill>
                  <a:srgbClr val="FFFFFF"/>
                </a:solidFill>
                <a:round/>
                <a:headEnd/>
                <a:tailEnd/>
              </a:ln>
              <a:effectLst>
                <a:outerShdw dist="135003" dir="2928844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1" name="Group 20"/>
              <p:cNvGrpSpPr>
                <a:grpSpLocks/>
              </p:cNvGrpSpPr>
              <p:nvPr/>
            </p:nvGrpSpPr>
            <p:grpSpPr bwMode="auto">
              <a:xfrm>
                <a:off x="87" y="84"/>
                <a:ext cx="768" cy="746"/>
                <a:chOff x="0" y="0"/>
                <a:chExt cx="768" cy="746"/>
              </a:xfrm>
            </p:grpSpPr>
            <p:sp>
              <p:nvSpPr>
                <p:cNvPr id="11" name="AutoShape 2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746"/>
                </a:xfrm>
                <a:prstGeom prst="roundRect">
                  <a:avLst>
                    <a:gd name="adj" fmla="val 11921"/>
                  </a:avLst>
                </a:prstGeom>
                <a:gradFill rotWithShape="1">
                  <a:gsLst>
                    <a:gs pos="0">
                      <a:schemeClr val="accent2">
                        <a:gamma/>
                        <a:tint val="63529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38100" cmpd="sng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" name="未知"/>
                <p:cNvSpPr>
                  <a:spLocks/>
                </p:cNvSpPr>
                <p:nvPr/>
              </p:nvSpPr>
              <p:spPr bwMode="auto">
                <a:xfrm>
                  <a:off x="48" y="48"/>
                  <a:ext cx="383" cy="373"/>
                </a:xfrm>
                <a:custGeom>
                  <a:avLst/>
                  <a:gdLst/>
                  <a:ahLst/>
                  <a:cxnLst>
                    <a:cxn ang="0">
                      <a:pos x="118" y="0"/>
                    </a:cxn>
                    <a:cxn ang="0">
                      <a:pos x="0" y="118"/>
                    </a:cxn>
                    <a:cxn ang="0">
                      <a:pos x="0" y="589"/>
                    </a:cxn>
                    <a:cxn ang="0">
                      <a:pos x="161" y="174"/>
                    </a:cxn>
                    <a:cxn ang="0">
                      <a:pos x="589" y="0"/>
                    </a:cxn>
                    <a:cxn ang="0">
                      <a:pos x="118" y="0"/>
                    </a:cxn>
                  </a:cxnLst>
                  <a:rect l="0" t="0" r="r" b="b"/>
                  <a:pathLst>
                    <a:path w="596" h="598">
                      <a:moveTo>
                        <a:pt x="118" y="0"/>
                      </a:moveTo>
                      <a:cubicBezTo>
                        <a:pt x="53" y="0"/>
                        <a:pt x="0" y="53"/>
                        <a:pt x="0" y="118"/>
                      </a:cubicBezTo>
                      <a:lnTo>
                        <a:pt x="0" y="589"/>
                      </a:lnTo>
                      <a:cubicBezTo>
                        <a:pt x="27" y="598"/>
                        <a:pt x="12" y="309"/>
                        <a:pt x="161" y="174"/>
                      </a:cubicBezTo>
                      <a:cubicBezTo>
                        <a:pt x="310" y="39"/>
                        <a:pt x="596" y="29"/>
                        <a:pt x="589" y="0"/>
                      </a:cubicBezTo>
                      <a:lnTo>
                        <a:pt x="1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accent2">
                        <a:gamma/>
                        <a:tint val="48627"/>
                        <a:invGamma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40" y="204"/>
                  <a:ext cx="674" cy="3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dist="35921" dir="2700000" algn="ctr" rotWithShape="0">
                    <a:schemeClr val="tx1"/>
                  </a:outerShdw>
                </a:effectLst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zh-CN" altLang="en-US" sz="2800" dirty="0" smtClean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cs typeface="Arial" pitchFamily="34" charset="0"/>
                    </a:rPr>
                    <a:t>代表</a:t>
                  </a:r>
                  <a:endParaRPr lang="zh-CN" altLang="zh-CN" sz="28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cs typeface="Arial" pitchFamily="34" charset="0"/>
                  </a:endParaRPr>
                </a:p>
              </p:txBody>
            </p:sp>
          </p:grpSp>
          <p:sp>
            <p:nvSpPr>
              <p:cNvPr id="10" name="Text Box 24"/>
              <p:cNvSpPr txBox="1">
                <a:spLocks noChangeArrowheads="1"/>
              </p:cNvSpPr>
              <p:nvPr/>
            </p:nvSpPr>
            <p:spPr bwMode="auto">
              <a:xfrm>
                <a:off x="960" y="60"/>
                <a:ext cx="2928" cy="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1600" b="1" dirty="0" err="1" smtClean="0">
                    <a:latin typeface="+mj-ea"/>
                    <a:ea typeface="+mj-ea"/>
                    <a:cs typeface="Arial" pitchFamily="34" charset="0"/>
                  </a:rPr>
                  <a:t>iOS</a:t>
                </a:r>
                <a:r>
                  <a:rPr lang="en-US" altLang="zh-CN" sz="1600" b="1" dirty="0" smtClean="0">
                    <a:latin typeface="+mj-ea"/>
                    <a:ea typeface="+mj-ea"/>
                    <a:cs typeface="Arial" pitchFamily="34" charset="0"/>
                  </a:rPr>
                  <a:t> Safari</a:t>
                </a:r>
              </a:p>
              <a:p>
                <a:pPr eaLnBrk="0" hangingPunct="0"/>
                <a:r>
                  <a:rPr lang="en-US" altLang="zh-CN" sz="1600" b="1" dirty="0" smtClean="0">
                    <a:latin typeface="+mj-ea"/>
                    <a:ea typeface="+mj-ea"/>
                    <a:cs typeface="Arial" pitchFamily="34" charset="0"/>
                  </a:rPr>
                  <a:t>Android Browser</a:t>
                </a:r>
              </a:p>
              <a:p>
                <a:pPr eaLnBrk="0" hangingPunct="0"/>
                <a:r>
                  <a:rPr lang="en-US" altLang="zh-CN" sz="1600" b="1" dirty="0" smtClean="0">
                    <a:latin typeface="+mj-ea"/>
                    <a:ea typeface="+mj-ea"/>
                    <a:cs typeface="Arial" pitchFamily="34" charset="0"/>
                  </a:rPr>
                  <a:t>BlackBerry </a:t>
                </a:r>
                <a:r>
                  <a:rPr lang="en-US" altLang="zh-CN" sz="1600" b="1" dirty="0" err="1" smtClean="0">
                    <a:latin typeface="+mj-ea"/>
                    <a:ea typeface="+mj-ea"/>
                    <a:cs typeface="Arial" pitchFamily="34" charset="0"/>
                  </a:rPr>
                  <a:t>Webkit</a:t>
                </a:r>
                <a:endParaRPr lang="en-US" altLang="zh-CN" sz="1600" b="1" dirty="0" smtClean="0">
                  <a:latin typeface="+mj-ea"/>
                  <a:ea typeface="+mj-ea"/>
                  <a:cs typeface="Arial" pitchFamily="34" charset="0"/>
                </a:endParaRPr>
              </a:p>
              <a:p>
                <a:pPr eaLnBrk="0" hangingPunct="0"/>
                <a:r>
                  <a:rPr lang="en-US" altLang="zh-CN" sz="1600" b="1" dirty="0" err="1" smtClean="0">
                    <a:latin typeface="+mj-ea"/>
                    <a:ea typeface="+mj-ea"/>
                    <a:cs typeface="Arial" pitchFamily="34" charset="0"/>
                  </a:rPr>
                  <a:t>WebOS</a:t>
                </a:r>
                <a:r>
                  <a:rPr lang="en-US" altLang="zh-CN" sz="1600" b="1" dirty="0" smtClean="0">
                    <a:latin typeface="+mj-ea"/>
                    <a:ea typeface="+mj-ea"/>
                    <a:cs typeface="Arial" pitchFamily="34" charset="0"/>
                  </a:rPr>
                  <a:t> Palm </a:t>
                </a:r>
                <a:endParaRPr lang="zh-CN" altLang="zh-CN" sz="1600" b="1" dirty="0"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Mobile Native App UI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5</a:t>
            </a:fld>
            <a:r>
              <a:rPr lang="zh-CN" altLang="en-US" smtClean="0"/>
              <a:t> 页</a:t>
            </a:r>
            <a:endParaRPr lang="zh-CN" altLang="en-US"/>
          </a:p>
        </p:txBody>
      </p:sp>
      <p:pic>
        <p:nvPicPr>
          <p:cNvPr id="4" name="图片 3" descr="IMG_258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484784"/>
            <a:ext cx="24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图片 4" descr="Snap11.png"/>
          <p:cNvPicPr>
            <a:picLocks noChangeAspect="1"/>
          </p:cNvPicPr>
          <p:nvPr/>
        </p:nvPicPr>
        <p:blipFill>
          <a:blip r:embed="rId3" cstate="print"/>
          <a:srcRect r="50665" b="1240"/>
          <a:stretch>
            <a:fillRect/>
          </a:stretch>
        </p:blipFill>
        <p:spPr>
          <a:xfrm>
            <a:off x="2411760" y="1772816"/>
            <a:ext cx="2537705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26" name="Picture 2" descr="X:\developer\HTML5\分享\素材\Snap1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2060848"/>
            <a:ext cx="252618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28" name="Picture 4" descr="X:\developer\HTML5\分享\素材\IMG_272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8184" y="2420888"/>
            <a:ext cx="2400000" cy="36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6</a:t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7544" y="1052736"/>
            <a:ext cx="7704856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154169"/>
                </a:solidFill>
                <a:latin typeface="+mj-ea"/>
                <a:ea typeface="+mj-ea"/>
              </a:rPr>
              <a:t>Native App</a:t>
            </a:r>
            <a:r>
              <a:rPr lang="zh-CN" altLang="en-US" b="1" dirty="0" smtClean="0">
                <a:solidFill>
                  <a:srgbClr val="154169"/>
                </a:solidFill>
                <a:latin typeface="+mj-ea"/>
                <a:ea typeface="+mj-ea"/>
              </a:rPr>
              <a:t>优点</a:t>
            </a:r>
            <a:endParaRPr lang="en-US" altLang="zh-CN" b="1" dirty="0" smtClean="0">
              <a:solidFill>
                <a:srgbClr val="154169"/>
              </a:solidFill>
              <a:latin typeface="+mj-ea"/>
              <a:ea typeface="+mj-ea"/>
            </a:endParaRPr>
          </a:p>
          <a:p>
            <a:pPr indent="457200">
              <a:lnSpc>
                <a:spcPct val="150000"/>
              </a:lnSpc>
              <a:buFont typeface="Wingdings" pitchFamily="2" charset="2"/>
              <a:buChar char=""/>
            </a:pPr>
            <a:r>
              <a:rPr lang="zh-CN" altLang="en-US" dirty="0" smtClean="0"/>
              <a:t>更加的用户体验和交互操作，针对不同平台提供不同体验；</a:t>
            </a:r>
            <a:endParaRPr lang="en-US" altLang="zh-CN" dirty="0" smtClean="0"/>
          </a:p>
          <a:p>
            <a:pPr indent="457200">
              <a:lnSpc>
                <a:spcPct val="150000"/>
              </a:lnSpc>
              <a:buFont typeface="Wingdings" pitchFamily="2" charset="2"/>
              <a:buChar char=""/>
            </a:pPr>
            <a:r>
              <a:rPr lang="zh-CN" altLang="en-US" dirty="0" smtClean="0"/>
              <a:t>不受网络速度的限制，节省带宽成本；</a:t>
            </a:r>
            <a:endParaRPr lang="en-US" altLang="zh-CN" dirty="0" smtClean="0"/>
          </a:p>
          <a:p>
            <a:pPr indent="457200">
              <a:lnSpc>
                <a:spcPct val="150000"/>
              </a:lnSpc>
              <a:buFont typeface="Wingdings" pitchFamily="2" charset="2"/>
              <a:buChar char=""/>
            </a:pPr>
            <a:r>
              <a:rPr lang="zh-CN" altLang="en-US" dirty="0" smtClean="0"/>
              <a:t>可访问本地硬件设备和资源；</a:t>
            </a:r>
            <a:endParaRPr lang="en-US" altLang="zh-CN" dirty="0" smtClean="0"/>
          </a:p>
          <a:p>
            <a:pPr indent="457200">
              <a:lnSpc>
                <a:spcPct val="150000"/>
              </a:lnSpc>
              <a:buFont typeface="Wingdings" pitchFamily="2" charset="2"/>
              <a:buChar char=""/>
            </a:pPr>
            <a:r>
              <a:rPr lang="zh-CN" altLang="en-US" dirty="0" smtClean="0"/>
              <a:t>盈利模式相对清晰。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7544" y="3645024"/>
            <a:ext cx="59554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154169"/>
                </a:solidFill>
                <a:latin typeface="+mj-ea"/>
                <a:ea typeface="+mj-ea"/>
              </a:rPr>
              <a:t>Native App</a:t>
            </a:r>
            <a:r>
              <a:rPr lang="zh-CN" altLang="en-US" b="1" dirty="0" smtClean="0">
                <a:solidFill>
                  <a:srgbClr val="154169"/>
                </a:solidFill>
                <a:latin typeface="+mj-ea"/>
                <a:ea typeface="+mj-ea"/>
              </a:rPr>
              <a:t>缺点</a:t>
            </a:r>
            <a:endParaRPr lang="en-US" altLang="zh-CN" b="1" dirty="0" smtClean="0">
              <a:solidFill>
                <a:srgbClr val="154169"/>
              </a:solidFill>
              <a:latin typeface="+mj-ea"/>
              <a:ea typeface="+mj-ea"/>
            </a:endParaRPr>
          </a:p>
          <a:p>
            <a:pPr indent="457200">
              <a:lnSpc>
                <a:spcPct val="150000"/>
              </a:lnSpc>
              <a:buFont typeface="Wingdings" pitchFamily="2" charset="2"/>
              <a:buChar char=""/>
            </a:pPr>
            <a:r>
              <a:rPr lang="zh-CN" altLang="en-US" dirty="0" smtClean="0"/>
              <a:t>不同平台间的移植麻烦；</a:t>
            </a:r>
            <a:endParaRPr lang="en-US" altLang="zh-CN" dirty="0" smtClean="0"/>
          </a:p>
          <a:p>
            <a:pPr indent="457200">
              <a:lnSpc>
                <a:spcPct val="150000"/>
              </a:lnSpc>
              <a:buFont typeface="Wingdings" pitchFamily="2" charset="2"/>
              <a:buChar char=""/>
            </a:pPr>
            <a:r>
              <a:rPr lang="zh-CN" altLang="en-US" dirty="0" smtClean="0"/>
              <a:t>维护成本高、调试困难；</a:t>
            </a:r>
            <a:endParaRPr lang="en-US" altLang="zh-CN" dirty="0" smtClean="0"/>
          </a:p>
          <a:p>
            <a:pPr indent="457200">
              <a:lnSpc>
                <a:spcPct val="150000"/>
              </a:lnSpc>
              <a:buFont typeface="Wingdings" pitchFamily="2" charset="2"/>
              <a:buChar char=""/>
            </a:pPr>
            <a:r>
              <a:rPr lang="zh-CN" altLang="en-US" dirty="0" smtClean="0"/>
              <a:t>需要第三方审核。</a:t>
            </a:r>
            <a:endParaRPr lang="en-US" altLang="zh-CN" dirty="0" smtClean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7</a:t>
            </a:fld>
            <a:r>
              <a:rPr lang="zh-CN" altLang="en-US" smtClean="0"/>
              <a:t> 页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7544" y="1052736"/>
            <a:ext cx="770485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154169"/>
                </a:solidFill>
                <a:latin typeface="+mj-ea"/>
                <a:ea typeface="+mj-ea"/>
              </a:rPr>
              <a:t>Web App</a:t>
            </a:r>
            <a:r>
              <a:rPr lang="zh-CN" altLang="en-US" b="1" dirty="0" smtClean="0">
                <a:solidFill>
                  <a:srgbClr val="154169"/>
                </a:solidFill>
                <a:latin typeface="+mj-ea"/>
                <a:ea typeface="+mj-ea"/>
              </a:rPr>
              <a:t>优点</a:t>
            </a:r>
            <a:endParaRPr lang="en-US" altLang="zh-CN" b="1" dirty="0" smtClean="0">
              <a:solidFill>
                <a:srgbClr val="154169"/>
              </a:solidFill>
              <a:latin typeface="+mj-ea"/>
              <a:ea typeface="+mj-ea"/>
            </a:endParaRPr>
          </a:p>
          <a:p>
            <a:pPr indent="457200">
              <a:lnSpc>
                <a:spcPct val="150000"/>
              </a:lnSpc>
              <a:buFont typeface="Wingdings" pitchFamily="2" charset="2"/>
              <a:buChar char=""/>
            </a:pPr>
            <a:r>
              <a:rPr lang="zh-CN" altLang="en-US" dirty="0" smtClean="0"/>
              <a:t>开发效率高、成本低。</a:t>
            </a:r>
            <a:endParaRPr lang="en-US" altLang="zh-CN" dirty="0" smtClean="0"/>
          </a:p>
          <a:p>
            <a:pPr indent="457200">
              <a:lnSpc>
                <a:spcPct val="150000"/>
              </a:lnSpc>
              <a:buFont typeface="Wingdings" pitchFamily="2" charset="2"/>
              <a:buChar char=""/>
            </a:pPr>
            <a:r>
              <a:rPr lang="zh-CN" altLang="en-US" dirty="0" smtClean="0"/>
              <a:t>跨平台应用，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统一</a:t>
            </a:r>
            <a:endParaRPr lang="en-US" altLang="zh-CN" dirty="0" smtClean="0"/>
          </a:p>
          <a:p>
            <a:pPr indent="457200">
              <a:lnSpc>
                <a:spcPct val="150000"/>
              </a:lnSpc>
              <a:buFont typeface="Wingdings" pitchFamily="2" charset="2"/>
              <a:buChar char=""/>
            </a:pPr>
            <a:r>
              <a:rPr lang="zh-CN" altLang="en-US" dirty="0" smtClean="0"/>
              <a:t>调试、发布方便；一次编写，云端运行</a:t>
            </a:r>
            <a:endParaRPr lang="en-US" altLang="zh-CN" dirty="0" smtClean="0"/>
          </a:p>
          <a:p>
            <a:pPr indent="457200">
              <a:lnSpc>
                <a:spcPct val="150000"/>
              </a:lnSpc>
              <a:buFont typeface="Wingdings" pitchFamily="2" charset="2"/>
              <a:buChar char=""/>
            </a:pPr>
            <a:r>
              <a:rPr lang="zh-CN" altLang="en-US" dirty="0" smtClean="0"/>
              <a:t>无需安装或更新成本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7544" y="3645024"/>
            <a:ext cx="595547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154169"/>
                </a:solidFill>
                <a:latin typeface="+mj-ea"/>
                <a:ea typeface="+mj-ea"/>
              </a:rPr>
              <a:t>Web App</a:t>
            </a:r>
            <a:r>
              <a:rPr lang="zh-CN" altLang="en-US" b="1" dirty="0" smtClean="0">
                <a:solidFill>
                  <a:srgbClr val="154169"/>
                </a:solidFill>
                <a:latin typeface="+mj-ea"/>
                <a:ea typeface="+mj-ea"/>
              </a:rPr>
              <a:t>缺点</a:t>
            </a:r>
            <a:endParaRPr lang="en-US" altLang="zh-CN" b="1" dirty="0" smtClean="0">
              <a:solidFill>
                <a:srgbClr val="154169"/>
              </a:solidFill>
              <a:latin typeface="+mj-ea"/>
              <a:ea typeface="+mj-ea"/>
            </a:endParaRPr>
          </a:p>
          <a:p>
            <a:pPr indent="457200">
              <a:lnSpc>
                <a:spcPct val="150000"/>
              </a:lnSpc>
              <a:buFont typeface="Wingdings" pitchFamily="2" charset="2"/>
              <a:buChar char=""/>
            </a:pPr>
            <a:r>
              <a:rPr lang="zh-CN" altLang="en-US" dirty="0" smtClean="0"/>
              <a:t>运行状况受网络速度的限制</a:t>
            </a:r>
            <a:endParaRPr lang="en-US" altLang="zh-CN" dirty="0" smtClean="0"/>
          </a:p>
          <a:p>
            <a:pPr indent="457200">
              <a:lnSpc>
                <a:spcPct val="150000"/>
              </a:lnSpc>
              <a:buFont typeface="Wingdings" pitchFamily="2" charset="2"/>
              <a:buChar char=""/>
            </a:pPr>
            <a:r>
              <a:rPr lang="zh-CN" altLang="en-US" dirty="0" smtClean="0"/>
              <a:t>无法发挥出硬件设备和操作系统的优势</a:t>
            </a:r>
            <a:endParaRPr lang="en-US" altLang="zh-CN" dirty="0" smtClean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浏览器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第 </a:t>
            </a:r>
            <a:fld id="{DD969240-5698-4DE0-A7FC-974C2D9FE511}" type="slidenum">
              <a:rPr lang="zh-CN" altLang="en-US" smtClean="0"/>
              <a:pPr>
                <a:defRPr/>
              </a:pPr>
              <a:t>8</a:t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3324994" y="3812182"/>
            <a:ext cx="2587625" cy="2497138"/>
          </a:xfrm>
          <a:prstGeom prst="roundRect">
            <a:avLst>
              <a:gd name="adj" fmla="val 4639"/>
            </a:avLst>
          </a:prstGeom>
          <a:gradFill rotWithShape="1">
            <a:gsLst>
              <a:gs pos="0">
                <a:srgbClr val="D7D7D7">
                  <a:gamma/>
                  <a:tint val="4314"/>
                  <a:invGamma/>
                </a:srgbClr>
              </a:gs>
              <a:gs pos="100000">
                <a:srgbClr val="D7D7D7"/>
              </a:gs>
            </a:gsLst>
            <a:lin ang="5400000" scaled="1"/>
          </a:gradFill>
          <a:ln w="19050" cmpd="sng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6088831" y="3812182"/>
            <a:ext cx="2587625" cy="2497138"/>
          </a:xfrm>
          <a:prstGeom prst="roundRect">
            <a:avLst>
              <a:gd name="adj" fmla="val 4639"/>
            </a:avLst>
          </a:prstGeom>
          <a:gradFill rotWithShape="1">
            <a:gsLst>
              <a:gs pos="0">
                <a:srgbClr val="D7D7D7">
                  <a:gamma/>
                  <a:tint val="4314"/>
                  <a:invGamma/>
                </a:srgbClr>
              </a:gs>
              <a:gs pos="100000">
                <a:srgbClr val="D7D7D7"/>
              </a:gs>
            </a:gsLst>
            <a:lin ang="5400000" scaled="1"/>
          </a:gradFill>
          <a:ln w="19050" cmpd="sng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6228531" y="3561357"/>
            <a:ext cx="2355850" cy="523875"/>
            <a:chOff x="0" y="0"/>
            <a:chExt cx="1484" cy="330"/>
          </a:xfrm>
        </p:grpSpPr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>
              <a:off x="0" y="0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38100" cmpd="sng">
              <a:solidFill>
                <a:srgbClr val="FFFFFF">
                  <a:alpha val="68999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AutoShape 7"/>
            <p:cNvSpPr>
              <a:spLocks noChangeArrowheads="1"/>
            </p:cNvSpPr>
            <p:nvPr/>
          </p:nvSpPr>
          <p:spPr bwMode="auto">
            <a:xfrm>
              <a:off x="23" y="20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6639171" y="3612157"/>
            <a:ext cx="15329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cs typeface="Arial" pitchFamily="34" charset="0"/>
              </a:rPr>
              <a:t>基于</a:t>
            </a:r>
            <a:r>
              <a:rPr lang="en-US" altLang="zh-CN" sz="2000" b="1" dirty="0" err="1" smtClean="0">
                <a:solidFill>
                  <a:srgbClr val="FFFFFF"/>
                </a:solidFill>
                <a:cs typeface="Arial" pitchFamily="34" charset="0"/>
              </a:rPr>
              <a:t>Webkit</a:t>
            </a:r>
            <a:endParaRPr lang="zh-CN" altLang="zh-CN" sz="2000" b="1" dirty="0">
              <a:solidFill>
                <a:srgbClr val="FFFFFF"/>
              </a:solidFill>
              <a:cs typeface="Arial" pitchFamily="34" charset="0"/>
            </a:endParaRPr>
          </a:p>
        </p:txBody>
      </p:sp>
      <p:grpSp>
        <p:nvGrpSpPr>
          <p:cNvPr id="13" name="Group 9"/>
          <p:cNvGrpSpPr>
            <a:grpSpLocks/>
          </p:cNvGrpSpPr>
          <p:nvPr/>
        </p:nvGrpSpPr>
        <p:grpSpPr bwMode="auto">
          <a:xfrm>
            <a:off x="3436119" y="3561357"/>
            <a:ext cx="2355850" cy="523875"/>
            <a:chOff x="0" y="0"/>
            <a:chExt cx="1484" cy="330"/>
          </a:xfrm>
        </p:grpSpPr>
        <p:sp>
          <p:nvSpPr>
            <p:cNvPr id="14" name="AutoShape 10"/>
            <p:cNvSpPr>
              <a:spLocks noChangeArrowheads="1"/>
            </p:cNvSpPr>
            <p:nvPr/>
          </p:nvSpPr>
          <p:spPr bwMode="auto">
            <a:xfrm>
              <a:off x="0" y="0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38100" cmpd="sng">
              <a:solidFill>
                <a:srgbClr val="FFFFFF">
                  <a:alpha val="68999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AutoShape 11"/>
            <p:cNvSpPr>
              <a:spLocks noChangeArrowheads="1"/>
            </p:cNvSpPr>
            <p:nvPr/>
          </p:nvSpPr>
          <p:spPr bwMode="auto">
            <a:xfrm>
              <a:off x="23" y="20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folHlink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4001606" y="3612157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cs typeface="Arial" pitchFamily="34" charset="0"/>
              </a:rPr>
              <a:t>硬件设备</a:t>
            </a:r>
            <a:endParaRPr lang="zh-CN" altLang="zh-CN" sz="2000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7" name="AutoShape 13"/>
          <p:cNvSpPr>
            <a:spLocks noChangeArrowheads="1"/>
          </p:cNvSpPr>
          <p:nvPr/>
        </p:nvSpPr>
        <p:spPr bwMode="auto">
          <a:xfrm>
            <a:off x="562744" y="3812182"/>
            <a:ext cx="2587625" cy="2497138"/>
          </a:xfrm>
          <a:prstGeom prst="roundRect">
            <a:avLst>
              <a:gd name="adj" fmla="val 4639"/>
            </a:avLst>
          </a:prstGeom>
          <a:gradFill rotWithShape="1">
            <a:gsLst>
              <a:gs pos="0">
                <a:srgbClr val="D7D7D7">
                  <a:gamma/>
                  <a:tint val="4314"/>
                  <a:invGamma/>
                </a:srgbClr>
              </a:gs>
              <a:gs pos="100000">
                <a:srgbClr val="D7D7D7"/>
              </a:gs>
            </a:gsLst>
            <a:lin ang="5400000" scaled="1"/>
          </a:gradFill>
          <a:ln w="19050" cmpd="sng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AutoShape 14"/>
          <p:cNvSpPr>
            <a:spLocks noChangeArrowheads="1"/>
          </p:cNvSpPr>
          <p:nvPr/>
        </p:nvSpPr>
        <p:spPr bwMode="auto">
          <a:xfrm>
            <a:off x="661169" y="3561357"/>
            <a:ext cx="2355850" cy="523875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38100" cmpd="sng">
            <a:solidFill>
              <a:srgbClr val="FFFFFF">
                <a:alpha val="68999"/>
              </a:srgb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AutoShape 15"/>
          <p:cNvSpPr>
            <a:spLocks noChangeArrowheads="1"/>
          </p:cNvSpPr>
          <p:nvPr/>
        </p:nvSpPr>
        <p:spPr bwMode="auto">
          <a:xfrm>
            <a:off x="697681" y="3593107"/>
            <a:ext cx="2273300" cy="125413"/>
          </a:xfrm>
          <a:prstGeom prst="roundRect">
            <a:avLst>
              <a:gd name="adj" fmla="val 28356"/>
            </a:avLst>
          </a:prstGeom>
          <a:gradFill rotWithShape="1">
            <a:gsLst>
              <a:gs pos="0">
                <a:srgbClr val="FFFFFF">
                  <a:alpha val="70000"/>
                </a:srgbClr>
              </a:gs>
              <a:gs pos="100000">
                <a:schemeClr val="hlink">
                  <a:alpha val="70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1226656" y="3612157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FFFF"/>
                </a:solidFill>
                <a:cs typeface="Arial" pitchFamily="34" charset="0"/>
              </a:rPr>
              <a:t>屏幕大小</a:t>
            </a:r>
            <a:endParaRPr lang="zh-CN" altLang="zh-CN" sz="2000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784994" y="3112095"/>
            <a:ext cx="3911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zh-CN" altLang="zh-CN" b="1" dirty="0">
                <a:cs typeface="Arial" pitchFamily="34" charset="0"/>
              </a:rPr>
              <a:t> </a:t>
            </a:r>
            <a:r>
              <a:rPr lang="zh-CN" altLang="en-US" b="1" dirty="0" smtClean="0">
                <a:cs typeface="Arial" pitchFamily="34" charset="0"/>
              </a:rPr>
              <a:t>这类的浏览器都含有以下特点：</a:t>
            </a:r>
            <a:endParaRPr lang="zh-CN" altLang="zh-CN" b="1" dirty="0">
              <a:cs typeface="Arial" pitchFamily="34" charset="0"/>
            </a:endParaRPr>
          </a:p>
        </p:txBody>
      </p: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707206" y="4355107"/>
            <a:ext cx="22621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indent="144000" eaLnBrk="0" hangingPunct="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600" b="1" dirty="0" err="1" smtClean="0">
                <a:cs typeface="Arial" pitchFamily="34" charset="0"/>
              </a:rPr>
              <a:t>iPhone</a:t>
            </a:r>
            <a:r>
              <a:rPr lang="zh-CN" altLang="en-US" sz="1600" b="1" dirty="0" smtClean="0">
                <a:cs typeface="Arial" pitchFamily="34" charset="0"/>
              </a:rPr>
              <a:t>屏幕大小</a:t>
            </a:r>
            <a:r>
              <a:rPr lang="en-US" altLang="zh-CN" sz="1600" b="1" dirty="0" smtClean="0">
                <a:cs typeface="Arial" pitchFamily="34" charset="0"/>
              </a:rPr>
              <a:t>320</a:t>
            </a:r>
            <a:r>
              <a:rPr lang="zh-CN" altLang="en-US" sz="1600" b="1" dirty="0" smtClean="0">
                <a:cs typeface="Arial" pitchFamily="34" charset="0"/>
              </a:rPr>
              <a:t>*</a:t>
            </a:r>
            <a:r>
              <a:rPr lang="en-US" altLang="zh-CN" sz="1600" b="1" dirty="0" smtClean="0">
                <a:cs typeface="Arial" pitchFamily="34" charset="0"/>
              </a:rPr>
              <a:t>480</a:t>
            </a:r>
            <a:r>
              <a:rPr lang="zh-CN" altLang="en-US" sz="1600" b="1" dirty="0" smtClean="0">
                <a:cs typeface="Arial" pitchFamily="34" charset="0"/>
              </a:rPr>
              <a:t>和</a:t>
            </a:r>
            <a:r>
              <a:rPr lang="en-US" altLang="zh-CN" sz="1600" b="1" dirty="0" smtClean="0">
                <a:cs typeface="Arial" pitchFamily="34" charset="0"/>
              </a:rPr>
              <a:t>480</a:t>
            </a:r>
            <a:r>
              <a:rPr lang="zh-CN" altLang="en-US" sz="1600" b="1" dirty="0" smtClean="0">
                <a:cs typeface="Arial" pitchFamily="34" charset="0"/>
              </a:rPr>
              <a:t>*</a:t>
            </a:r>
            <a:r>
              <a:rPr lang="en-US" altLang="zh-CN" sz="1600" b="1" dirty="0" smtClean="0">
                <a:cs typeface="Arial" pitchFamily="34" charset="0"/>
              </a:rPr>
              <a:t>320</a:t>
            </a:r>
          </a:p>
          <a:p>
            <a:pPr indent="144000" eaLnBrk="0" hangingPunct="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600" b="1" dirty="0" smtClean="0">
                <a:cs typeface="Arial" pitchFamily="34" charset="0"/>
              </a:rPr>
              <a:t>触摸屏、缩放</a:t>
            </a:r>
            <a:endParaRPr lang="en-US" altLang="zh-CN" sz="1600" b="1" dirty="0" smtClean="0">
              <a:cs typeface="Arial" pitchFamily="34" charset="0"/>
            </a:endParaRP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3396431" y="4388445"/>
            <a:ext cx="2506663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zh-CN" altLang="zh-CN" sz="1600" b="1" dirty="0">
                <a:cs typeface="Arial" pitchFamily="34" charset="0"/>
              </a:rPr>
              <a:t> </a:t>
            </a:r>
            <a:r>
              <a:rPr lang="zh-CN" altLang="en-US" sz="1600" b="1" dirty="0" smtClean="0">
                <a:cs typeface="Arial" pitchFamily="34" charset="0"/>
              </a:rPr>
              <a:t>单核、双核</a:t>
            </a:r>
            <a:r>
              <a:rPr lang="en-US" altLang="zh-CN" sz="1600" b="1" dirty="0" smtClean="0">
                <a:cs typeface="Arial" pitchFamily="34" charset="0"/>
              </a:rPr>
              <a:t>CPU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1600" b="1" dirty="0" smtClean="0">
                <a:cs typeface="Arial" pitchFamily="34" charset="0"/>
              </a:rPr>
              <a:t> 内存大</a:t>
            </a:r>
            <a:endParaRPr lang="zh-CN" altLang="zh-CN" sz="1600" b="1" dirty="0">
              <a:cs typeface="Arial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zh-CN" sz="1600" b="1" dirty="0">
                <a:cs typeface="Arial" pitchFamily="34" charset="0"/>
              </a:rPr>
              <a:t> </a:t>
            </a:r>
            <a:r>
              <a:rPr lang="en-US" altLang="zh-CN" sz="1600" b="1" dirty="0" smtClean="0">
                <a:cs typeface="Arial" pitchFamily="34" charset="0"/>
              </a:rPr>
              <a:t>GPRS</a:t>
            </a:r>
            <a:r>
              <a:rPr lang="zh-CN" altLang="en-US" sz="1600" b="1" dirty="0" smtClean="0">
                <a:cs typeface="Arial" pitchFamily="34" charset="0"/>
              </a:rPr>
              <a:t>、</a:t>
            </a:r>
            <a:r>
              <a:rPr lang="en-US" altLang="zh-CN" sz="1600" b="1" dirty="0" smtClean="0">
                <a:cs typeface="Arial" pitchFamily="34" charset="0"/>
              </a:rPr>
              <a:t>EDGE</a:t>
            </a:r>
            <a:r>
              <a:rPr lang="zh-CN" altLang="en-US" sz="1600" b="1" dirty="0" smtClean="0">
                <a:cs typeface="Arial" pitchFamily="34" charset="0"/>
              </a:rPr>
              <a:t>、</a:t>
            </a:r>
            <a:r>
              <a:rPr lang="en-US" altLang="zh-CN" sz="1600" b="1" dirty="0" smtClean="0">
                <a:cs typeface="Arial" pitchFamily="34" charset="0"/>
              </a:rPr>
              <a:t>CDMA</a:t>
            </a:r>
            <a:r>
              <a:rPr lang="zh-CN" altLang="en-US" sz="1600" b="1" dirty="0" smtClean="0">
                <a:cs typeface="Arial" pitchFamily="34" charset="0"/>
              </a:rPr>
              <a:t>、</a:t>
            </a:r>
            <a:r>
              <a:rPr lang="en-US" altLang="zh-CN" sz="1600" b="1" dirty="0" smtClean="0">
                <a:cs typeface="Arial" pitchFamily="34" charset="0"/>
              </a:rPr>
              <a:t>3G</a:t>
            </a:r>
          </a:p>
          <a:p>
            <a:pPr latinLnBrk="1">
              <a:spcBef>
                <a:spcPct val="50000"/>
              </a:spcBef>
              <a:buFontTx/>
              <a:buChar char="•"/>
            </a:pPr>
            <a:r>
              <a:rPr lang="en-US" altLang="zh-CN" sz="1600" b="1" dirty="0" smtClean="0">
                <a:cs typeface="Arial" pitchFamily="34" charset="0"/>
              </a:rPr>
              <a:t> </a:t>
            </a:r>
            <a:r>
              <a:rPr lang="zh-CN" altLang="en-US" sz="1600" b="1" dirty="0" smtClean="0">
                <a:cs typeface="Arial" pitchFamily="34" charset="0"/>
              </a:rPr>
              <a:t>支持</a:t>
            </a:r>
            <a:r>
              <a:rPr lang="en-US" altLang="zh-CN" sz="1600" b="1" dirty="0" err="1" smtClean="0">
                <a:cs typeface="Arial" pitchFamily="34" charset="0"/>
              </a:rPr>
              <a:t>WiFi</a:t>
            </a:r>
            <a:endParaRPr lang="en-US" altLang="zh-CN" sz="1600" b="1" dirty="0" smtClean="0">
              <a:cs typeface="Arial" pitchFamily="34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6138044" y="4388445"/>
            <a:ext cx="25066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zh-CN" altLang="zh-CN" sz="1600" b="1" dirty="0">
                <a:cs typeface="Arial" pitchFamily="34" charset="0"/>
              </a:rPr>
              <a:t> </a:t>
            </a:r>
            <a:r>
              <a:rPr lang="zh-CN" altLang="en-US" sz="1600" b="1" dirty="0" smtClean="0">
                <a:cs typeface="Arial" pitchFamily="34" charset="0"/>
              </a:rPr>
              <a:t>对</a:t>
            </a:r>
            <a:r>
              <a:rPr lang="en-US" altLang="zh-CN" sz="1600" b="1" dirty="0" smtClean="0">
                <a:cs typeface="Arial" pitchFamily="34" charset="0"/>
              </a:rPr>
              <a:t>HTML5</a:t>
            </a:r>
            <a:r>
              <a:rPr lang="zh-CN" altLang="en-US" sz="1600" b="1" dirty="0" smtClean="0">
                <a:cs typeface="Arial" pitchFamily="34" charset="0"/>
              </a:rPr>
              <a:t>和</a:t>
            </a:r>
            <a:r>
              <a:rPr lang="en-US" altLang="zh-CN" sz="1600" b="1" dirty="0" smtClean="0">
                <a:cs typeface="Arial" pitchFamily="34" charset="0"/>
              </a:rPr>
              <a:t>CSS3</a:t>
            </a:r>
            <a:r>
              <a:rPr lang="zh-CN" altLang="en-US" sz="1600" b="1" dirty="0" smtClean="0">
                <a:cs typeface="Arial" pitchFamily="34" charset="0"/>
              </a:rPr>
              <a:t>支持良好</a:t>
            </a:r>
            <a:endParaRPr lang="zh-CN" altLang="zh-CN" sz="1600" b="1" dirty="0">
              <a:cs typeface="Arial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zh-CN" altLang="zh-CN" sz="1600" b="1" dirty="0">
                <a:cs typeface="Arial" pitchFamily="34" charset="0"/>
              </a:rPr>
              <a:t> </a:t>
            </a:r>
            <a:r>
              <a:rPr lang="zh-CN" altLang="en-US" sz="1600" b="1" dirty="0" smtClean="0">
                <a:cs typeface="Arial" pitchFamily="34" charset="0"/>
              </a:rPr>
              <a:t>速度、高效稳定、兼容性</a:t>
            </a:r>
            <a:endParaRPr lang="zh-CN" altLang="zh-CN" sz="1600" b="1" dirty="0">
              <a:cs typeface="Arial" pitchFamily="34" charset="0"/>
            </a:endParaRPr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667519" y="1600200"/>
            <a:ext cx="775176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31775" indent="-231775">
              <a:buClr>
                <a:schemeClr val="tx2"/>
              </a:buClr>
              <a:buSzPct val="95000"/>
              <a:buFont typeface="Arial" pitchFamily="34" charset="0"/>
              <a:buChar char="●"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Android		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Android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 Browser</a:t>
            </a:r>
          </a:p>
          <a:p>
            <a:pPr marL="231775" indent="-231775">
              <a:buClr>
                <a:schemeClr val="tx2"/>
              </a:buClr>
              <a:buSzPct val="95000"/>
              <a:buFont typeface="Arial" pitchFamily="34" charset="0"/>
              <a:buChar char="●"/>
            </a:pPr>
            <a:r>
              <a:rPr lang="en-US" altLang="zh-CN" sz="2000" b="1" dirty="0" err="1" smtClean="0">
                <a:latin typeface="Courier New" pitchFamily="49" charset="0"/>
                <a:cs typeface="Courier New" pitchFamily="49" charset="0"/>
              </a:rPr>
              <a:t>iOS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Mobile  Safari</a:t>
            </a:r>
          </a:p>
          <a:p>
            <a:pPr marL="231775" indent="-231775">
              <a:buClr>
                <a:schemeClr val="tx2"/>
              </a:buClr>
              <a:buSzPct val="95000"/>
              <a:buFont typeface="Arial" pitchFamily="34" charset="0"/>
              <a:buChar char="●"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BlackBerry		</a:t>
            </a:r>
            <a:r>
              <a:rPr lang="en-US" altLang="zh-CN" sz="2000" dirty="0" err="1" smtClean="0">
                <a:latin typeface="Courier New" pitchFamily="49" charset="0"/>
                <a:cs typeface="Courier New" pitchFamily="49" charset="0"/>
              </a:rPr>
              <a:t>Webkit</a:t>
            </a:r>
            <a:endParaRPr lang="en-US" altLang="zh-CN" sz="2000" dirty="0" smtClean="0">
              <a:latin typeface="Courier New" pitchFamily="49" charset="0"/>
              <a:cs typeface="Courier New" pitchFamily="49" charset="0"/>
            </a:endParaRPr>
          </a:p>
          <a:p>
            <a:pPr marL="231775" indent="-231775">
              <a:buClr>
                <a:schemeClr val="tx2"/>
              </a:buClr>
              <a:buSzPct val="95000"/>
              <a:buFont typeface="Arial" pitchFamily="34" charset="0"/>
              <a:buChar char="●"/>
            </a:pPr>
            <a:r>
              <a:rPr lang="en-US" altLang="zh-CN" sz="2000" b="1" dirty="0" err="1" smtClean="0">
                <a:latin typeface="Courier New" pitchFamily="49" charset="0"/>
                <a:cs typeface="Courier New" pitchFamily="49" charset="0"/>
              </a:rPr>
              <a:t>Symbian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 S60	</a:t>
            </a:r>
            <a:r>
              <a:rPr lang="en-US" altLang="zh-CN" sz="2000" dirty="0" smtClean="0">
                <a:latin typeface="Courier New" pitchFamily="49" charset="0"/>
                <a:cs typeface="Courier New" pitchFamily="49" charset="0"/>
              </a:rPr>
              <a:t>Web Browser for S60</a:t>
            </a:r>
            <a:endParaRPr lang="zh-CN" altLang="zh-CN" sz="20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2461</TotalTime>
  <Words>1152</Words>
  <Application>Microsoft Office PowerPoint</Application>
  <PresentationFormat>全屏显示(4:3)</PresentationFormat>
  <Paragraphs>272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Arial</vt:lpstr>
      <vt:lpstr>宋体</vt:lpstr>
      <vt:lpstr>微软雅黑</vt:lpstr>
      <vt:lpstr>华文细黑</vt:lpstr>
      <vt:lpstr>Franklin Gothic Medium</vt:lpstr>
      <vt:lpstr>Calibri</vt:lpstr>
      <vt:lpstr>Wingdings</vt:lpstr>
      <vt:lpstr>Courier New</vt:lpstr>
      <vt:lpstr>黑体</vt:lpstr>
      <vt:lpstr>Franklin Gothic Book</vt:lpstr>
      <vt:lpstr>Office 主题</vt:lpstr>
      <vt:lpstr>幻灯片 0</vt:lpstr>
      <vt:lpstr>幻灯片 1</vt:lpstr>
      <vt:lpstr>前端技术的发展过程</vt:lpstr>
      <vt:lpstr>WAP时代</vt:lpstr>
      <vt:lpstr>移动Web时代</vt:lpstr>
      <vt:lpstr>Mobile Native App UI</vt:lpstr>
      <vt:lpstr>幻灯片 6</vt:lpstr>
      <vt:lpstr>幻灯片 7</vt:lpstr>
      <vt:lpstr>移动Web浏览器</vt:lpstr>
      <vt:lpstr>Google</vt:lpstr>
      <vt:lpstr>幻灯片 10</vt:lpstr>
      <vt:lpstr>幻灯片 11</vt:lpstr>
      <vt:lpstr>页面代码更生动</vt:lpstr>
      <vt:lpstr>移动Web页面布局原则</vt:lpstr>
      <vt:lpstr>Web App UI 实践</vt:lpstr>
      <vt:lpstr>Google+ Web App</vt:lpstr>
      <vt:lpstr>随时随地定位你的位置</vt:lpstr>
      <vt:lpstr>获取位置信息的数据源</vt:lpstr>
      <vt:lpstr>GeoLocation API</vt:lpstr>
      <vt:lpstr>幻灯片 19</vt:lpstr>
      <vt:lpstr>幻灯片 20</vt:lpstr>
      <vt:lpstr>移动JS框架</vt:lpstr>
      <vt:lpstr>三大主流移动JS框架对比</vt:lpstr>
      <vt:lpstr>Weibo Touch</vt:lpstr>
      <vt:lpstr>实现？</vt:lpstr>
      <vt:lpstr>什么开发工具？</vt:lpstr>
      <vt:lpstr>移动Web展望</vt:lpstr>
      <vt:lpstr>谢谢</vt:lpstr>
    </vt:vector>
  </TitlesOfParts>
  <Company>上海诺睿网络信息科技有限公司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www.iloveppt.org</dc:creator>
  <cp:lastModifiedBy>sankyu</cp:lastModifiedBy>
  <cp:revision>260</cp:revision>
  <dcterms:created xsi:type="dcterms:W3CDTF">2010-02-22T07:41:47Z</dcterms:created>
  <dcterms:modified xsi:type="dcterms:W3CDTF">2011-09-17T05:49:58Z</dcterms:modified>
</cp:coreProperties>
</file>